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68" r:id="rId4"/>
    <p:sldId id="269" r:id="rId5"/>
    <p:sldId id="260" r:id="rId6"/>
    <p:sldId id="271" r:id="rId7"/>
    <p:sldId id="270" r:id="rId8"/>
    <p:sldId id="272" r:id="rId9"/>
    <p:sldId id="261" r:id="rId10"/>
    <p:sldId id="262" r:id="rId11"/>
    <p:sldId id="274" r:id="rId12"/>
    <p:sldId id="278" r:id="rId13"/>
    <p:sldId id="280" r:id="rId14"/>
    <p:sldId id="281" r:id="rId15"/>
    <p:sldId id="287" r:id="rId16"/>
    <p:sldId id="282" r:id="rId17"/>
    <p:sldId id="283" r:id="rId18"/>
    <p:sldId id="284" r:id="rId19"/>
    <p:sldId id="285" r:id="rId20"/>
    <p:sldId id="286" r:id="rId21"/>
    <p:sldId id="277" r:id="rId22"/>
    <p:sldId id="279" r:id="rId23"/>
    <p:sldId id="264" r:id="rId24"/>
    <p:sldId id="289" r:id="rId25"/>
  </p:sldIdLst>
  <p:sldSz cx="18288000" cy="10287000"/>
  <p:notesSz cx="6858000" cy="9144000"/>
  <p:embeddedFontLst>
    <p:embeddedFont>
      <p:font typeface="Open Sauce" panose="020B0604020202020204" charset="0"/>
      <p:regular r:id="rId27"/>
    </p:embeddedFont>
    <p:embeddedFont>
      <p:font typeface="Open Sauce Bold" panose="020B0604020202020204" charset="0"/>
      <p:regular r:id="rId28"/>
    </p:embeddedFont>
    <p:embeddedFont>
      <p:font typeface="Open Sauce Light" panose="020B0604020202020204" charset="0"/>
      <p:regular r:id="rId29"/>
    </p:embeddedFont>
    <p:embeddedFont>
      <p:font typeface="Poppins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267" autoAdjust="0"/>
  </p:normalViewPr>
  <p:slideViewPr>
    <p:cSldViewPr>
      <p:cViewPr varScale="1">
        <p:scale>
          <a:sx n="49" d="100"/>
          <a:sy n="49" d="100"/>
        </p:scale>
        <p:origin x="32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07AF2-0AE3-472E-8952-E9DD56EE077E}" type="doc">
      <dgm:prSet loTypeId="urn:microsoft.com/office/officeart/2005/8/layout/hierarchy6" loCatId="hierarchy" qsTypeId="urn:microsoft.com/office/officeart/2005/8/quickstyle/simple1" qsCatId="simple" csTypeId="urn:microsoft.com/office/officeart/2005/8/colors/colorful3" csCatId="colorful" phldr="1"/>
      <dgm:spPr/>
      <dgm:t>
        <a:bodyPr/>
        <a:lstStyle/>
        <a:p>
          <a:endParaRPr lang="en-GB"/>
        </a:p>
      </dgm:t>
    </dgm:pt>
    <dgm:pt modelId="{94D8F3EB-DC16-43B9-98F3-A9C772C364A3}">
      <dgm:prSet phldrT="[Text]" custT="1"/>
      <dgm:spPr/>
      <dgm:t>
        <a:bodyPr/>
        <a:lstStyle/>
        <a:p>
          <a:r>
            <a:rPr lang="en-GB" sz="2800" dirty="0" err="1"/>
            <a:t>Gradio</a:t>
          </a:r>
          <a:endParaRPr lang="en-GB" sz="2800" dirty="0"/>
        </a:p>
      </dgm:t>
    </dgm:pt>
    <dgm:pt modelId="{6F965DE1-A801-494E-9EB9-CA9A0B2CF688}" type="parTrans" cxnId="{8F6F22DC-5995-4963-B5C1-D84041B34DCE}">
      <dgm:prSet/>
      <dgm:spPr/>
      <dgm:t>
        <a:bodyPr/>
        <a:lstStyle/>
        <a:p>
          <a:endParaRPr lang="en-GB"/>
        </a:p>
      </dgm:t>
    </dgm:pt>
    <dgm:pt modelId="{331888FF-2B1D-4C8C-8D40-4997E4344B4A}" type="sibTrans" cxnId="{8F6F22DC-5995-4963-B5C1-D84041B34DCE}">
      <dgm:prSet/>
      <dgm:spPr/>
      <dgm:t>
        <a:bodyPr/>
        <a:lstStyle/>
        <a:p>
          <a:endParaRPr lang="en-GB"/>
        </a:p>
      </dgm:t>
    </dgm:pt>
    <dgm:pt modelId="{AEF97E9E-833A-4D6D-BA7E-9D626C25DCDD}">
      <dgm:prSet phldrT="[Text]" custT="1"/>
      <dgm:spPr/>
      <dgm:t>
        <a:bodyPr/>
        <a:lstStyle/>
        <a:p>
          <a:r>
            <a:rPr lang="en-GB" sz="2800" dirty="0"/>
            <a:t>Embedding Model</a:t>
          </a:r>
        </a:p>
      </dgm:t>
    </dgm:pt>
    <dgm:pt modelId="{F375B406-CB83-49BB-B363-B9F823520009}" type="parTrans" cxnId="{48EE9EE6-87D8-441F-BD16-49AD09481C9A}">
      <dgm:prSet/>
      <dgm:spPr/>
      <dgm:t>
        <a:bodyPr/>
        <a:lstStyle/>
        <a:p>
          <a:endParaRPr lang="en-GB"/>
        </a:p>
      </dgm:t>
    </dgm:pt>
    <dgm:pt modelId="{B39B5D87-A0CB-45A3-9DC2-10BDCC39104F}" type="sibTrans" cxnId="{48EE9EE6-87D8-441F-BD16-49AD09481C9A}">
      <dgm:prSet/>
      <dgm:spPr/>
      <dgm:t>
        <a:bodyPr/>
        <a:lstStyle/>
        <a:p>
          <a:endParaRPr lang="en-GB"/>
        </a:p>
      </dgm:t>
    </dgm:pt>
    <dgm:pt modelId="{A99D2EA7-510C-4DF8-8A47-3552056602FE}">
      <dgm:prSet phldrT="[Text]" custT="1"/>
      <dgm:spPr/>
      <dgm:t>
        <a:bodyPr/>
        <a:lstStyle/>
        <a:p>
          <a:r>
            <a:rPr lang="en-GB" sz="2800" dirty="0"/>
            <a:t>Therapist’s Response</a:t>
          </a:r>
        </a:p>
      </dgm:t>
    </dgm:pt>
    <dgm:pt modelId="{B427C5C0-05B7-4CCB-B70E-82BC7D819E81}" type="parTrans" cxnId="{B65F003D-CD67-4EB3-BAA0-005B6732A31E}">
      <dgm:prSet/>
      <dgm:spPr/>
      <dgm:t>
        <a:bodyPr/>
        <a:lstStyle/>
        <a:p>
          <a:endParaRPr lang="en-GB"/>
        </a:p>
      </dgm:t>
    </dgm:pt>
    <dgm:pt modelId="{21B4396C-649A-4BBB-877D-B1EFC8CCE5D1}" type="sibTrans" cxnId="{B65F003D-CD67-4EB3-BAA0-005B6732A31E}">
      <dgm:prSet/>
      <dgm:spPr/>
      <dgm:t>
        <a:bodyPr/>
        <a:lstStyle/>
        <a:p>
          <a:endParaRPr lang="en-GB"/>
        </a:p>
      </dgm:t>
    </dgm:pt>
    <dgm:pt modelId="{487D051A-AA56-4A6F-B9BB-899ED3CDDEE8}">
      <dgm:prSet phldrT="[Text]" custT="1"/>
      <dgm:spPr/>
      <dgm:t>
        <a:bodyPr/>
        <a:lstStyle/>
        <a:p>
          <a:r>
            <a:rPr lang="en-GB" sz="2800" dirty="0"/>
            <a:t>Classifier</a:t>
          </a:r>
        </a:p>
      </dgm:t>
    </dgm:pt>
    <dgm:pt modelId="{41B552AD-79E8-4403-96AD-D0A36A8BB704}" type="parTrans" cxnId="{DD8F23F5-F74E-446C-885C-6AAFB0236AAF}">
      <dgm:prSet/>
      <dgm:spPr/>
      <dgm:t>
        <a:bodyPr/>
        <a:lstStyle/>
        <a:p>
          <a:endParaRPr lang="en-GB"/>
        </a:p>
      </dgm:t>
    </dgm:pt>
    <dgm:pt modelId="{CBF15DE6-382D-4C94-A918-0C2069F6B0D7}" type="sibTrans" cxnId="{DD8F23F5-F74E-446C-885C-6AAFB0236AAF}">
      <dgm:prSet/>
      <dgm:spPr/>
      <dgm:t>
        <a:bodyPr/>
        <a:lstStyle/>
        <a:p>
          <a:endParaRPr lang="en-GB"/>
        </a:p>
      </dgm:t>
    </dgm:pt>
    <dgm:pt modelId="{9F4E5CD4-D3B0-442B-8EDE-559F59F636C6}">
      <dgm:prSet phldrT="[Text]" custT="1"/>
      <dgm:spPr/>
      <dgm:t>
        <a:bodyPr/>
        <a:lstStyle/>
        <a:p>
          <a:r>
            <a:rPr lang="en-GB" sz="2800" dirty="0"/>
            <a:t>Emotion Trigger Chart</a:t>
          </a:r>
        </a:p>
      </dgm:t>
    </dgm:pt>
    <dgm:pt modelId="{43CFA7B9-8E52-4208-9A24-7EB6A408E1BD}" type="parTrans" cxnId="{7BB40DB6-6E09-44A4-A89A-BBD7E5530A3E}">
      <dgm:prSet/>
      <dgm:spPr/>
      <dgm:t>
        <a:bodyPr/>
        <a:lstStyle/>
        <a:p>
          <a:endParaRPr lang="en-GB"/>
        </a:p>
      </dgm:t>
    </dgm:pt>
    <dgm:pt modelId="{BBDFA397-82DE-4CE7-9840-26E5A443F840}" type="sibTrans" cxnId="{7BB40DB6-6E09-44A4-A89A-BBD7E5530A3E}">
      <dgm:prSet/>
      <dgm:spPr/>
      <dgm:t>
        <a:bodyPr/>
        <a:lstStyle/>
        <a:p>
          <a:endParaRPr lang="en-GB"/>
        </a:p>
      </dgm:t>
    </dgm:pt>
    <dgm:pt modelId="{52262233-1369-4DED-8465-6EBFCEBEDFCF}">
      <dgm:prSet phldrT="[Text]" custT="1"/>
      <dgm:spPr/>
      <dgm:t>
        <a:bodyPr/>
        <a:lstStyle/>
        <a:p>
          <a:pPr algn="l"/>
          <a:endParaRPr lang="en-GB" sz="2800" dirty="0"/>
        </a:p>
      </dgm:t>
    </dgm:pt>
    <dgm:pt modelId="{FDC9C0A3-AC8A-4924-A245-DAE4EA4A89EF}" type="parTrans" cxnId="{BE508EFA-D9AA-4486-98E9-B7C438D5B15C}">
      <dgm:prSet/>
      <dgm:spPr/>
      <dgm:t>
        <a:bodyPr/>
        <a:lstStyle/>
        <a:p>
          <a:endParaRPr lang="en-GB"/>
        </a:p>
      </dgm:t>
    </dgm:pt>
    <dgm:pt modelId="{64827903-CF6F-41C6-A0FF-8F30556C3F47}" type="sibTrans" cxnId="{BE508EFA-D9AA-4486-98E9-B7C438D5B15C}">
      <dgm:prSet/>
      <dgm:spPr/>
      <dgm:t>
        <a:bodyPr/>
        <a:lstStyle/>
        <a:p>
          <a:endParaRPr lang="en-GB"/>
        </a:p>
      </dgm:t>
    </dgm:pt>
    <dgm:pt modelId="{4D27CF7B-2FD3-421A-941A-E56BB171123C}">
      <dgm:prSet phldrT="[Text]" custT="1"/>
      <dgm:spPr/>
      <dgm:t>
        <a:bodyPr/>
        <a:lstStyle/>
        <a:p>
          <a:endParaRPr lang="en-GB" sz="2800" dirty="0"/>
        </a:p>
      </dgm:t>
    </dgm:pt>
    <dgm:pt modelId="{D6B26C8A-94E7-408E-80A8-B4E55C5B880A}" type="parTrans" cxnId="{16474090-10C5-4E4A-BB0F-39AC450DAC72}">
      <dgm:prSet/>
      <dgm:spPr/>
      <dgm:t>
        <a:bodyPr/>
        <a:lstStyle/>
        <a:p>
          <a:endParaRPr lang="en-GB"/>
        </a:p>
      </dgm:t>
    </dgm:pt>
    <dgm:pt modelId="{766FEBE0-3FD4-4475-9D7F-5E3591AE8DE0}" type="sibTrans" cxnId="{16474090-10C5-4E4A-BB0F-39AC450DAC72}">
      <dgm:prSet/>
      <dgm:spPr/>
      <dgm:t>
        <a:bodyPr/>
        <a:lstStyle/>
        <a:p>
          <a:endParaRPr lang="en-GB"/>
        </a:p>
      </dgm:t>
    </dgm:pt>
    <dgm:pt modelId="{6F6E2B0A-1B78-4897-826C-48D753458FBB}">
      <dgm:prSet phldrT="[Text]" custT="1"/>
      <dgm:spPr/>
      <dgm:t>
        <a:bodyPr/>
        <a:lstStyle/>
        <a:p>
          <a:endParaRPr lang="en-GB" sz="1400" dirty="0"/>
        </a:p>
      </dgm:t>
    </dgm:pt>
    <dgm:pt modelId="{F32D0DF7-BEC7-4103-BEAB-E01250E569DF}" type="sibTrans" cxnId="{564B2241-9034-421D-9CF6-F620ED4698B2}">
      <dgm:prSet/>
      <dgm:spPr/>
      <dgm:t>
        <a:bodyPr/>
        <a:lstStyle/>
        <a:p>
          <a:endParaRPr lang="en-GB"/>
        </a:p>
      </dgm:t>
    </dgm:pt>
    <dgm:pt modelId="{05D6F751-EA29-446C-A441-1E658F9DBE75}" type="parTrans" cxnId="{564B2241-9034-421D-9CF6-F620ED4698B2}">
      <dgm:prSet/>
      <dgm:spPr/>
      <dgm:t>
        <a:bodyPr/>
        <a:lstStyle/>
        <a:p>
          <a:endParaRPr lang="en-GB"/>
        </a:p>
      </dgm:t>
    </dgm:pt>
    <dgm:pt modelId="{F504F7ED-7327-47BC-B9DE-C7B242F648BB}" type="pres">
      <dgm:prSet presAssocID="{A9C07AF2-0AE3-472E-8952-E9DD56EE077E}" presName="mainComposite" presStyleCnt="0">
        <dgm:presLayoutVars>
          <dgm:chPref val="1"/>
          <dgm:dir/>
          <dgm:animOne val="branch"/>
          <dgm:animLvl val="lvl"/>
          <dgm:resizeHandles val="exact"/>
        </dgm:presLayoutVars>
      </dgm:prSet>
      <dgm:spPr/>
    </dgm:pt>
    <dgm:pt modelId="{FA954939-1D07-446C-8C16-F86866FF08C9}" type="pres">
      <dgm:prSet presAssocID="{A9C07AF2-0AE3-472E-8952-E9DD56EE077E}" presName="hierFlow" presStyleCnt="0"/>
      <dgm:spPr/>
    </dgm:pt>
    <dgm:pt modelId="{8DF384C8-BD86-4209-912D-67609A9EF45D}" type="pres">
      <dgm:prSet presAssocID="{A9C07AF2-0AE3-472E-8952-E9DD56EE077E}" presName="firstBuf" presStyleCnt="0"/>
      <dgm:spPr/>
    </dgm:pt>
    <dgm:pt modelId="{9C5A092C-006A-4F5C-8D96-B7FA29946699}" type="pres">
      <dgm:prSet presAssocID="{A9C07AF2-0AE3-472E-8952-E9DD56EE077E}" presName="hierChild1" presStyleCnt="0">
        <dgm:presLayoutVars>
          <dgm:chPref val="1"/>
          <dgm:animOne val="branch"/>
          <dgm:animLvl val="lvl"/>
        </dgm:presLayoutVars>
      </dgm:prSet>
      <dgm:spPr/>
    </dgm:pt>
    <dgm:pt modelId="{EE9E3CE6-0298-4EE9-BCF9-C81F84AE20DE}" type="pres">
      <dgm:prSet presAssocID="{94D8F3EB-DC16-43B9-98F3-A9C772C364A3}" presName="Name14" presStyleCnt="0"/>
      <dgm:spPr/>
    </dgm:pt>
    <dgm:pt modelId="{E8DE0E80-BFF7-4287-9123-E6E593B8B15F}" type="pres">
      <dgm:prSet presAssocID="{94D8F3EB-DC16-43B9-98F3-A9C772C364A3}" presName="level1Shape" presStyleLbl="node0" presStyleIdx="0" presStyleCnt="1" custLinFactNeighborX="88828">
        <dgm:presLayoutVars>
          <dgm:chPref val="3"/>
        </dgm:presLayoutVars>
      </dgm:prSet>
      <dgm:spPr/>
    </dgm:pt>
    <dgm:pt modelId="{D0CED10F-1584-4D9C-AF25-97B8044BAE86}" type="pres">
      <dgm:prSet presAssocID="{94D8F3EB-DC16-43B9-98F3-A9C772C364A3}" presName="hierChild2" presStyleCnt="0"/>
      <dgm:spPr/>
    </dgm:pt>
    <dgm:pt modelId="{B2244AB7-8C4B-4547-89D1-17840162984D}" type="pres">
      <dgm:prSet presAssocID="{F375B406-CB83-49BB-B363-B9F823520009}" presName="Name19" presStyleLbl="parChTrans1D2" presStyleIdx="0" presStyleCnt="2"/>
      <dgm:spPr/>
    </dgm:pt>
    <dgm:pt modelId="{3463331E-D4A9-488B-9E1D-7C349A299C10}" type="pres">
      <dgm:prSet presAssocID="{AEF97E9E-833A-4D6D-BA7E-9D626C25DCDD}" presName="Name21" presStyleCnt="0"/>
      <dgm:spPr/>
    </dgm:pt>
    <dgm:pt modelId="{4E824DCC-A6FE-422D-AE8E-A94714DBE320}" type="pres">
      <dgm:prSet presAssocID="{AEF97E9E-833A-4D6D-BA7E-9D626C25DCDD}" presName="level2Shape" presStyleLbl="node2" presStyleIdx="0" presStyleCnt="2" custScaleX="117034" custLinFactNeighborX="10609"/>
      <dgm:spPr/>
    </dgm:pt>
    <dgm:pt modelId="{C468AD10-8BDC-4E17-A47C-44C131C9714B}" type="pres">
      <dgm:prSet presAssocID="{AEF97E9E-833A-4D6D-BA7E-9D626C25DCDD}" presName="hierChild3" presStyleCnt="0"/>
      <dgm:spPr/>
    </dgm:pt>
    <dgm:pt modelId="{11B518F3-758E-4C4F-9E42-5D585A84A2FE}" type="pres">
      <dgm:prSet presAssocID="{B427C5C0-05B7-4CCB-B70E-82BC7D819E81}" presName="Name19" presStyleLbl="parChTrans1D3" presStyleIdx="0" presStyleCnt="2"/>
      <dgm:spPr/>
    </dgm:pt>
    <dgm:pt modelId="{8DCE7DCA-C728-4FB8-8659-963909093FC7}" type="pres">
      <dgm:prSet presAssocID="{A99D2EA7-510C-4DF8-8A47-3552056602FE}" presName="Name21" presStyleCnt="0"/>
      <dgm:spPr/>
    </dgm:pt>
    <dgm:pt modelId="{93EF732B-06FF-42C0-A978-A35FFB5F4537}" type="pres">
      <dgm:prSet presAssocID="{A99D2EA7-510C-4DF8-8A47-3552056602FE}" presName="level2Shape" presStyleLbl="node3" presStyleIdx="0" presStyleCnt="2" custScaleX="134780" custLinFactNeighborX="88828"/>
      <dgm:spPr/>
    </dgm:pt>
    <dgm:pt modelId="{77DD17CA-4C18-4B3E-AAA4-1705643E98A9}" type="pres">
      <dgm:prSet presAssocID="{A99D2EA7-510C-4DF8-8A47-3552056602FE}" presName="hierChild3" presStyleCnt="0"/>
      <dgm:spPr/>
    </dgm:pt>
    <dgm:pt modelId="{F49B4E7C-3BA8-46F0-A140-EEB0D9433D98}" type="pres">
      <dgm:prSet presAssocID="{41B552AD-79E8-4403-96AD-D0A36A8BB704}" presName="Name19" presStyleLbl="parChTrans1D2" presStyleIdx="1" presStyleCnt="2"/>
      <dgm:spPr/>
    </dgm:pt>
    <dgm:pt modelId="{7EE43F61-ABC8-409D-A425-818A39A5BF28}" type="pres">
      <dgm:prSet presAssocID="{487D051A-AA56-4A6F-B9BB-899ED3CDDEE8}" presName="Name21" presStyleCnt="0"/>
      <dgm:spPr/>
    </dgm:pt>
    <dgm:pt modelId="{E4A01B49-11AB-4C40-AD77-4098D181AE9E}" type="pres">
      <dgm:prSet presAssocID="{487D051A-AA56-4A6F-B9BB-899ED3CDDEE8}" presName="level2Shape" presStyleLbl="node2" presStyleIdx="1" presStyleCnt="2" custScaleX="117034" custLinFactNeighborX="96285"/>
      <dgm:spPr/>
    </dgm:pt>
    <dgm:pt modelId="{EB7A37D9-00EA-4113-B64F-EC7E043327F3}" type="pres">
      <dgm:prSet presAssocID="{487D051A-AA56-4A6F-B9BB-899ED3CDDEE8}" presName="hierChild3" presStyleCnt="0"/>
      <dgm:spPr/>
    </dgm:pt>
    <dgm:pt modelId="{67E94171-1425-44C2-BE93-B90A7451626D}" type="pres">
      <dgm:prSet presAssocID="{43CFA7B9-8E52-4208-9A24-7EB6A408E1BD}" presName="Name19" presStyleLbl="parChTrans1D3" presStyleIdx="1" presStyleCnt="2"/>
      <dgm:spPr/>
    </dgm:pt>
    <dgm:pt modelId="{404CF7A1-2B1C-4BE2-B8B5-63D92F54D4E8}" type="pres">
      <dgm:prSet presAssocID="{9F4E5CD4-D3B0-442B-8EDE-559F59F636C6}" presName="Name21" presStyleCnt="0"/>
      <dgm:spPr/>
    </dgm:pt>
    <dgm:pt modelId="{62F6223C-5B0B-484A-B27A-26B85E53010F}" type="pres">
      <dgm:prSet presAssocID="{9F4E5CD4-D3B0-442B-8EDE-559F59F636C6}" presName="level2Shape" presStyleLbl="node3" presStyleIdx="1" presStyleCnt="2" custScaleX="134780" custLinFactNeighborX="88828"/>
      <dgm:spPr/>
    </dgm:pt>
    <dgm:pt modelId="{6E4193AE-5CF0-407B-9A5F-E6D95F78CA28}" type="pres">
      <dgm:prSet presAssocID="{9F4E5CD4-D3B0-442B-8EDE-559F59F636C6}" presName="hierChild3" presStyleCnt="0"/>
      <dgm:spPr/>
    </dgm:pt>
    <dgm:pt modelId="{1C67D048-7803-4762-8A80-B81CC95D8538}" type="pres">
      <dgm:prSet presAssocID="{A9C07AF2-0AE3-472E-8952-E9DD56EE077E}" presName="bgShapesFlow" presStyleCnt="0"/>
      <dgm:spPr/>
    </dgm:pt>
    <dgm:pt modelId="{FCEBF8FF-01E4-43F8-8996-9DCF9D93569E}" type="pres">
      <dgm:prSet presAssocID="{52262233-1369-4DED-8465-6EBFCEBEDFCF}" presName="rectComp" presStyleCnt="0"/>
      <dgm:spPr/>
    </dgm:pt>
    <dgm:pt modelId="{FBC73111-3CAB-4996-B5F1-CC05C29BE991}" type="pres">
      <dgm:prSet presAssocID="{52262233-1369-4DED-8465-6EBFCEBEDFCF}" presName="bgRect" presStyleLbl="bgShp" presStyleIdx="0" presStyleCnt="3"/>
      <dgm:spPr/>
    </dgm:pt>
    <dgm:pt modelId="{77770114-DAF4-4E6E-8E64-B201CEC32CF9}" type="pres">
      <dgm:prSet presAssocID="{52262233-1369-4DED-8465-6EBFCEBEDFCF}" presName="bgRectTx" presStyleLbl="bgShp" presStyleIdx="0" presStyleCnt="3">
        <dgm:presLayoutVars>
          <dgm:bulletEnabled val="1"/>
        </dgm:presLayoutVars>
      </dgm:prSet>
      <dgm:spPr/>
    </dgm:pt>
    <dgm:pt modelId="{FCC094B5-CD4E-452F-B85A-A2659218BE82}" type="pres">
      <dgm:prSet presAssocID="{52262233-1369-4DED-8465-6EBFCEBEDFCF}" presName="spComp" presStyleCnt="0"/>
      <dgm:spPr/>
    </dgm:pt>
    <dgm:pt modelId="{434B2687-212D-4075-B6DD-00904882827A}" type="pres">
      <dgm:prSet presAssocID="{52262233-1369-4DED-8465-6EBFCEBEDFCF}" presName="vSp" presStyleCnt="0"/>
      <dgm:spPr/>
    </dgm:pt>
    <dgm:pt modelId="{77B9B234-575B-4FCA-A513-A57DE1F89F94}" type="pres">
      <dgm:prSet presAssocID="{6F6E2B0A-1B78-4897-826C-48D753458FBB}" presName="rectComp" presStyleCnt="0"/>
      <dgm:spPr/>
    </dgm:pt>
    <dgm:pt modelId="{748ADC80-C5DD-462C-9684-A34650E46F0E}" type="pres">
      <dgm:prSet presAssocID="{6F6E2B0A-1B78-4897-826C-48D753458FBB}" presName="bgRect" presStyleLbl="bgShp" presStyleIdx="1" presStyleCnt="3"/>
      <dgm:spPr/>
    </dgm:pt>
    <dgm:pt modelId="{AC66570D-4CFC-4B5B-BB28-682324E1956D}" type="pres">
      <dgm:prSet presAssocID="{6F6E2B0A-1B78-4897-826C-48D753458FBB}" presName="bgRectTx" presStyleLbl="bgShp" presStyleIdx="1" presStyleCnt="3">
        <dgm:presLayoutVars>
          <dgm:bulletEnabled val="1"/>
        </dgm:presLayoutVars>
      </dgm:prSet>
      <dgm:spPr/>
    </dgm:pt>
    <dgm:pt modelId="{B0F24967-8CBF-4D65-A884-EA9AFFAD6CBA}" type="pres">
      <dgm:prSet presAssocID="{6F6E2B0A-1B78-4897-826C-48D753458FBB}" presName="spComp" presStyleCnt="0"/>
      <dgm:spPr/>
    </dgm:pt>
    <dgm:pt modelId="{A55DB929-1596-4693-9660-A2EDDEBB310D}" type="pres">
      <dgm:prSet presAssocID="{6F6E2B0A-1B78-4897-826C-48D753458FBB}" presName="vSp" presStyleCnt="0"/>
      <dgm:spPr/>
    </dgm:pt>
    <dgm:pt modelId="{E6471E3C-8AAC-4DEE-BB5C-3B2EE5468CFD}" type="pres">
      <dgm:prSet presAssocID="{4D27CF7B-2FD3-421A-941A-E56BB171123C}" presName="rectComp" presStyleCnt="0"/>
      <dgm:spPr/>
    </dgm:pt>
    <dgm:pt modelId="{057617DF-9229-445E-9237-C909F20FA336}" type="pres">
      <dgm:prSet presAssocID="{4D27CF7B-2FD3-421A-941A-E56BB171123C}" presName="bgRect" presStyleLbl="bgShp" presStyleIdx="2" presStyleCnt="3" custLinFactNeighborY="16277"/>
      <dgm:spPr/>
    </dgm:pt>
    <dgm:pt modelId="{6F40F652-321A-43CF-B924-6950CA141F9E}" type="pres">
      <dgm:prSet presAssocID="{4D27CF7B-2FD3-421A-941A-E56BB171123C}" presName="bgRectTx" presStyleLbl="bgShp" presStyleIdx="2" presStyleCnt="3">
        <dgm:presLayoutVars>
          <dgm:bulletEnabled val="1"/>
        </dgm:presLayoutVars>
      </dgm:prSet>
      <dgm:spPr/>
    </dgm:pt>
  </dgm:ptLst>
  <dgm:cxnLst>
    <dgm:cxn modelId="{EFF95708-D8E4-4E20-A371-093627362E2B}" type="presOf" srcId="{52262233-1369-4DED-8465-6EBFCEBEDFCF}" destId="{FBC73111-3CAB-4996-B5F1-CC05C29BE991}" srcOrd="0" destOrd="0" presId="urn:microsoft.com/office/officeart/2005/8/layout/hierarchy6"/>
    <dgm:cxn modelId="{2E445B0D-CAF0-4A53-B9D5-298700C8B68B}" type="presOf" srcId="{52262233-1369-4DED-8465-6EBFCEBEDFCF}" destId="{77770114-DAF4-4E6E-8E64-B201CEC32CF9}" srcOrd="1" destOrd="0" presId="urn:microsoft.com/office/officeart/2005/8/layout/hierarchy6"/>
    <dgm:cxn modelId="{3BD54F21-0E41-4519-B0BF-9AEC7B9EB5E6}" type="presOf" srcId="{AEF97E9E-833A-4D6D-BA7E-9D626C25DCDD}" destId="{4E824DCC-A6FE-422D-AE8E-A94714DBE320}" srcOrd="0" destOrd="0" presId="urn:microsoft.com/office/officeart/2005/8/layout/hierarchy6"/>
    <dgm:cxn modelId="{AAC5CA2A-33A1-4CC9-B58E-3AA7CF7757F6}" type="presOf" srcId="{9F4E5CD4-D3B0-442B-8EDE-559F59F636C6}" destId="{62F6223C-5B0B-484A-B27A-26B85E53010F}" srcOrd="0" destOrd="0" presId="urn:microsoft.com/office/officeart/2005/8/layout/hierarchy6"/>
    <dgm:cxn modelId="{3FEF6B39-A3C6-4A16-8612-F978F54D7A1A}" type="presOf" srcId="{F375B406-CB83-49BB-B363-B9F823520009}" destId="{B2244AB7-8C4B-4547-89D1-17840162984D}" srcOrd="0" destOrd="0" presId="urn:microsoft.com/office/officeart/2005/8/layout/hierarchy6"/>
    <dgm:cxn modelId="{B65F003D-CD67-4EB3-BAA0-005B6732A31E}" srcId="{AEF97E9E-833A-4D6D-BA7E-9D626C25DCDD}" destId="{A99D2EA7-510C-4DF8-8A47-3552056602FE}" srcOrd="0" destOrd="0" parTransId="{B427C5C0-05B7-4CCB-B70E-82BC7D819E81}" sibTransId="{21B4396C-649A-4BBB-877D-B1EFC8CCE5D1}"/>
    <dgm:cxn modelId="{9BB4B760-8D9C-4321-AC72-1FBE47E7BCCE}" type="presOf" srcId="{4D27CF7B-2FD3-421A-941A-E56BB171123C}" destId="{6F40F652-321A-43CF-B924-6950CA141F9E}" srcOrd="1" destOrd="0" presId="urn:microsoft.com/office/officeart/2005/8/layout/hierarchy6"/>
    <dgm:cxn modelId="{564B2241-9034-421D-9CF6-F620ED4698B2}" srcId="{A9C07AF2-0AE3-472E-8952-E9DD56EE077E}" destId="{6F6E2B0A-1B78-4897-826C-48D753458FBB}" srcOrd="2" destOrd="0" parTransId="{05D6F751-EA29-446C-A441-1E658F9DBE75}" sibTransId="{F32D0DF7-BEC7-4103-BEAB-E01250E569DF}"/>
    <dgm:cxn modelId="{6628C341-B37F-4FBC-9783-0D277919B725}" type="presOf" srcId="{B427C5C0-05B7-4CCB-B70E-82BC7D819E81}" destId="{11B518F3-758E-4C4F-9E42-5D585A84A2FE}" srcOrd="0" destOrd="0" presId="urn:microsoft.com/office/officeart/2005/8/layout/hierarchy6"/>
    <dgm:cxn modelId="{A0E84F62-8238-4F20-BCFC-29070268803D}" type="presOf" srcId="{A9C07AF2-0AE3-472E-8952-E9DD56EE077E}" destId="{F504F7ED-7327-47BC-B9DE-C7B242F648BB}" srcOrd="0" destOrd="0" presId="urn:microsoft.com/office/officeart/2005/8/layout/hierarchy6"/>
    <dgm:cxn modelId="{E1CF174A-2D2A-4138-A01E-F06BDAB1B88A}" type="presOf" srcId="{A99D2EA7-510C-4DF8-8A47-3552056602FE}" destId="{93EF732B-06FF-42C0-A978-A35FFB5F4537}" srcOrd="0" destOrd="0" presId="urn:microsoft.com/office/officeart/2005/8/layout/hierarchy6"/>
    <dgm:cxn modelId="{80DDB453-C30D-40D5-B684-83FBC73FC0E8}" type="presOf" srcId="{6F6E2B0A-1B78-4897-826C-48D753458FBB}" destId="{748ADC80-C5DD-462C-9684-A34650E46F0E}" srcOrd="0" destOrd="0" presId="urn:microsoft.com/office/officeart/2005/8/layout/hierarchy6"/>
    <dgm:cxn modelId="{F8D4B281-D144-429B-B8CD-215B5A05D0B9}" type="presOf" srcId="{41B552AD-79E8-4403-96AD-D0A36A8BB704}" destId="{F49B4E7C-3BA8-46F0-A140-EEB0D9433D98}" srcOrd="0" destOrd="0" presId="urn:microsoft.com/office/officeart/2005/8/layout/hierarchy6"/>
    <dgm:cxn modelId="{16474090-10C5-4E4A-BB0F-39AC450DAC72}" srcId="{A9C07AF2-0AE3-472E-8952-E9DD56EE077E}" destId="{4D27CF7B-2FD3-421A-941A-E56BB171123C}" srcOrd="3" destOrd="0" parTransId="{D6B26C8A-94E7-408E-80A8-B4E55C5B880A}" sibTransId="{766FEBE0-3FD4-4475-9D7F-5E3591AE8DE0}"/>
    <dgm:cxn modelId="{D57D389D-CF85-4C55-A791-0425F2FF843B}" type="presOf" srcId="{94D8F3EB-DC16-43B9-98F3-A9C772C364A3}" destId="{E8DE0E80-BFF7-4287-9123-E6E593B8B15F}" srcOrd="0" destOrd="0" presId="urn:microsoft.com/office/officeart/2005/8/layout/hierarchy6"/>
    <dgm:cxn modelId="{94B687A0-9309-4AE4-9D4C-D67AE7B9BAF5}" type="presOf" srcId="{6F6E2B0A-1B78-4897-826C-48D753458FBB}" destId="{AC66570D-4CFC-4B5B-BB28-682324E1956D}" srcOrd="1" destOrd="0" presId="urn:microsoft.com/office/officeart/2005/8/layout/hierarchy6"/>
    <dgm:cxn modelId="{46EEDFA8-17E6-4F62-AFC2-8B4A8E7F576F}" type="presOf" srcId="{43CFA7B9-8E52-4208-9A24-7EB6A408E1BD}" destId="{67E94171-1425-44C2-BE93-B90A7451626D}" srcOrd="0" destOrd="0" presId="urn:microsoft.com/office/officeart/2005/8/layout/hierarchy6"/>
    <dgm:cxn modelId="{B07DAEAA-A792-4F51-B8E7-BD4BE5609B29}" type="presOf" srcId="{4D27CF7B-2FD3-421A-941A-E56BB171123C}" destId="{057617DF-9229-445E-9237-C909F20FA336}" srcOrd="0" destOrd="0" presId="urn:microsoft.com/office/officeart/2005/8/layout/hierarchy6"/>
    <dgm:cxn modelId="{7BB40DB6-6E09-44A4-A89A-BBD7E5530A3E}" srcId="{487D051A-AA56-4A6F-B9BB-899ED3CDDEE8}" destId="{9F4E5CD4-D3B0-442B-8EDE-559F59F636C6}" srcOrd="0" destOrd="0" parTransId="{43CFA7B9-8E52-4208-9A24-7EB6A408E1BD}" sibTransId="{BBDFA397-82DE-4CE7-9840-26E5A443F840}"/>
    <dgm:cxn modelId="{16EC7BDB-183D-46C7-81B9-71C3D3A5E8A7}" type="presOf" srcId="{487D051A-AA56-4A6F-B9BB-899ED3CDDEE8}" destId="{E4A01B49-11AB-4C40-AD77-4098D181AE9E}" srcOrd="0" destOrd="0" presId="urn:microsoft.com/office/officeart/2005/8/layout/hierarchy6"/>
    <dgm:cxn modelId="{8F6F22DC-5995-4963-B5C1-D84041B34DCE}" srcId="{A9C07AF2-0AE3-472E-8952-E9DD56EE077E}" destId="{94D8F3EB-DC16-43B9-98F3-A9C772C364A3}" srcOrd="0" destOrd="0" parTransId="{6F965DE1-A801-494E-9EB9-CA9A0B2CF688}" sibTransId="{331888FF-2B1D-4C8C-8D40-4997E4344B4A}"/>
    <dgm:cxn modelId="{48EE9EE6-87D8-441F-BD16-49AD09481C9A}" srcId="{94D8F3EB-DC16-43B9-98F3-A9C772C364A3}" destId="{AEF97E9E-833A-4D6D-BA7E-9D626C25DCDD}" srcOrd="0" destOrd="0" parTransId="{F375B406-CB83-49BB-B363-B9F823520009}" sibTransId="{B39B5D87-A0CB-45A3-9DC2-10BDCC39104F}"/>
    <dgm:cxn modelId="{DD8F23F5-F74E-446C-885C-6AAFB0236AAF}" srcId="{94D8F3EB-DC16-43B9-98F3-A9C772C364A3}" destId="{487D051A-AA56-4A6F-B9BB-899ED3CDDEE8}" srcOrd="1" destOrd="0" parTransId="{41B552AD-79E8-4403-96AD-D0A36A8BB704}" sibTransId="{CBF15DE6-382D-4C94-A918-0C2069F6B0D7}"/>
    <dgm:cxn modelId="{BE508EFA-D9AA-4486-98E9-B7C438D5B15C}" srcId="{A9C07AF2-0AE3-472E-8952-E9DD56EE077E}" destId="{52262233-1369-4DED-8465-6EBFCEBEDFCF}" srcOrd="1" destOrd="0" parTransId="{FDC9C0A3-AC8A-4924-A245-DAE4EA4A89EF}" sibTransId="{64827903-CF6F-41C6-A0FF-8F30556C3F47}"/>
    <dgm:cxn modelId="{F8668783-32C9-415C-A021-4B4891CA8055}" type="presParOf" srcId="{F504F7ED-7327-47BC-B9DE-C7B242F648BB}" destId="{FA954939-1D07-446C-8C16-F86866FF08C9}" srcOrd="0" destOrd="0" presId="urn:microsoft.com/office/officeart/2005/8/layout/hierarchy6"/>
    <dgm:cxn modelId="{88AC7D74-136A-411E-BF84-BEE49A8A52D9}" type="presParOf" srcId="{FA954939-1D07-446C-8C16-F86866FF08C9}" destId="{8DF384C8-BD86-4209-912D-67609A9EF45D}" srcOrd="0" destOrd="0" presId="urn:microsoft.com/office/officeart/2005/8/layout/hierarchy6"/>
    <dgm:cxn modelId="{C476B777-A478-49A3-A33A-1963EC21C73E}" type="presParOf" srcId="{FA954939-1D07-446C-8C16-F86866FF08C9}" destId="{9C5A092C-006A-4F5C-8D96-B7FA29946699}" srcOrd="1" destOrd="0" presId="urn:microsoft.com/office/officeart/2005/8/layout/hierarchy6"/>
    <dgm:cxn modelId="{C3EC140B-B85D-47C0-8821-536EA92DBCF0}" type="presParOf" srcId="{9C5A092C-006A-4F5C-8D96-B7FA29946699}" destId="{EE9E3CE6-0298-4EE9-BCF9-C81F84AE20DE}" srcOrd="0" destOrd="0" presId="urn:microsoft.com/office/officeart/2005/8/layout/hierarchy6"/>
    <dgm:cxn modelId="{8D41AEFC-3970-45DF-902F-6DA37235224E}" type="presParOf" srcId="{EE9E3CE6-0298-4EE9-BCF9-C81F84AE20DE}" destId="{E8DE0E80-BFF7-4287-9123-E6E593B8B15F}" srcOrd="0" destOrd="0" presId="urn:microsoft.com/office/officeart/2005/8/layout/hierarchy6"/>
    <dgm:cxn modelId="{594F076C-95FB-4021-85FA-033B474DE7DF}" type="presParOf" srcId="{EE9E3CE6-0298-4EE9-BCF9-C81F84AE20DE}" destId="{D0CED10F-1584-4D9C-AF25-97B8044BAE86}" srcOrd="1" destOrd="0" presId="urn:microsoft.com/office/officeart/2005/8/layout/hierarchy6"/>
    <dgm:cxn modelId="{EDF42E67-9782-469F-A461-210840E3B158}" type="presParOf" srcId="{D0CED10F-1584-4D9C-AF25-97B8044BAE86}" destId="{B2244AB7-8C4B-4547-89D1-17840162984D}" srcOrd="0" destOrd="0" presId="urn:microsoft.com/office/officeart/2005/8/layout/hierarchy6"/>
    <dgm:cxn modelId="{ACF1BD24-84BC-43B6-A89F-2D657249E76B}" type="presParOf" srcId="{D0CED10F-1584-4D9C-AF25-97B8044BAE86}" destId="{3463331E-D4A9-488B-9E1D-7C349A299C10}" srcOrd="1" destOrd="0" presId="urn:microsoft.com/office/officeart/2005/8/layout/hierarchy6"/>
    <dgm:cxn modelId="{DF5B50DD-F055-40E8-86C7-75F6CC85DCFB}" type="presParOf" srcId="{3463331E-D4A9-488B-9E1D-7C349A299C10}" destId="{4E824DCC-A6FE-422D-AE8E-A94714DBE320}" srcOrd="0" destOrd="0" presId="urn:microsoft.com/office/officeart/2005/8/layout/hierarchy6"/>
    <dgm:cxn modelId="{2987031E-8E47-48A9-8E0C-DAC2A57C3B37}" type="presParOf" srcId="{3463331E-D4A9-488B-9E1D-7C349A299C10}" destId="{C468AD10-8BDC-4E17-A47C-44C131C9714B}" srcOrd="1" destOrd="0" presId="urn:microsoft.com/office/officeart/2005/8/layout/hierarchy6"/>
    <dgm:cxn modelId="{5C54F7F4-C5CB-47E6-AF70-5C4109002111}" type="presParOf" srcId="{C468AD10-8BDC-4E17-A47C-44C131C9714B}" destId="{11B518F3-758E-4C4F-9E42-5D585A84A2FE}" srcOrd="0" destOrd="0" presId="urn:microsoft.com/office/officeart/2005/8/layout/hierarchy6"/>
    <dgm:cxn modelId="{BE5CACBA-A40A-4253-A22E-C810A0000E9C}" type="presParOf" srcId="{C468AD10-8BDC-4E17-A47C-44C131C9714B}" destId="{8DCE7DCA-C728-4FB8-8659-963909093FC7}" srcOrd="1" destOrd="0" presId="urn:microsoft.com/office/officeart/2005/8/layout/hierarchy6"/>
    <dgm:cxn modelId="{F029D046-2E0F-4060-9097-898C2A131120}" type="presParOf" srcId="{8DCE7DCA-C728-4FB8-8659-963909093FC7}" destId="{93EF732B-06FF-42C0-A978-A35FFB5F4537}" srcOrd="0" destOrd="0" presId="urn:microsoft.com/office/officeart/2005/8/layout/hierarchy6"/>
    <dgm:cxn modelId="{7BE137E2-3FFA-4B37-A780-A0F95AD2EEDD}" type="presParOf" srcId="{8DCE7DCA-C728-4FB8-8659-963909093FC7}" destId="{77DD17CA-4C18-4B3E-AAA4-1705643E98A9}" srcOrd="1" destOrd="0" presId="urn:microsoft.com/office/officeart/2005/8/layout/hierarchy6"/>
    <dgm:cxn modelId="{7DA16495-FBF6-4216-9444-49AA6A9282C5}" type="presParOf" srcId="{D0CED10F-1584-4D9C-AF25-97B8044BAE86}" destId="{F49B4E7C-3BA8-46F0-A140-EEB0D9433D98}" srcOrd="2" destOrd="0" presId="urn:microsoft.com/office/officeart/2005/8/layout/hierarchy6"/>
    <dgm:cxn modelId="{B1A5B7B2-C968-46BC-B3D1-FE25ADDADC96}" type="presParOf" srcId="{D0CED10F-1584-4D9C-AF25-97B8044BAE86}" destId="{7EE43F61-ABC8-409D-A425-818A39A5BF28}" srcOrd="3" destOrd="0" presId="urn:microsoft.com/office/officeart/2005/8/layout/hierarchy6"/>
    <dgm:cxn modelId="{3820725A-0CB4-4016-9939-F13D778F5694}" type="presParOf" srcId="{7EE43F61-ABC8-409D-A425-818A39A5BF28}" destId="{E4A01B49-11AB-4C40-AD77-4098D181AE9E}" srcOrd="0" destOrd="0" presId="urn:microsoft.com/office/officeart/2005/8/layout/hierarchy6"/>
    <dgm:cxn modelId="{F1F52E4D-66EB-4E13-A42B-94CF83845D2B}" type="presParOf" srcId="{7EE43F61-ABC8-409D-A425-818A39A5BF28}" destId="{EB7A37D9-00EA-4113-B64F-EC7E043327F3}" srcOrd="1" destOrd="0" presId="urn:microsoft.com/office/officeart/2005/8/layout/hierarchy6"/>
    <dgm:cxn modelId="{8E3D7DE7-E301-444E-AF39-0CD08C8F10BA}" type="presParOf" srcId="{EB7A37D9-00EA-4113-B64F-EC7E043327F3}" destId="{67E94171-1425-44C2-BE93-B90A7451626D}" srcOrd="0" destOrd="0" presId="urn:microsoft.com/office/officeart/2005/8/layout/hierarchy6"/>
    <dgm:cxn modelId="{E57D439B-9098-4413-82D6-48A892727692}" type="presParOf" srcId="{EB7A37D9-00EA-4113-B64F-EC7E043327F3}" destId="{404CF7A1-2B1C-4BE2-B8B5-63D92F54D4E8}" srcOrd="1" destOrd="0" presId="urn:microsoft.com/office/officeart/2005/8/layout/hierarchy6"/>
    <dgm:cxn modelId="{A1F1FF59-8F74-4C50-8802-5E9494D1F6EA}" type="presParOf" srcId="{404CF7A1-2B1C-4BE2-B8B5-63D92F54D4E8}" destId="{62F6223C-5B0B-484A-B27A-26B85E53010F}" srcOrd="0" destOrd="0" presId="urn:microsoft.com/office/officeart/2005/8/layout/hierarchy6"/>
    <dgm:cxn modelId="{F46E9085-2F1D-4ACE-9330-EA1F484819EC}" type="presParOf" srcId="{404CF7A1-2B1C-4BE2-B8B5-63D92F54D4E8}" destId="{6E4193AE-5CF0-407B-9A5F-E6D95F78CA28}" srcOrd="1" destOrd="0" presId="urn:microsoft.com/office/officeart/2005/8/layout/hierarchy6"/>
    <dgm:cxn modelId="{B9A06B81-32D4-4615-8784-4EA2EC0F9FD3}" type="presParOf" srcId="{F504F7ED-7327-47BC-B9DE-C7B242F648BB}" destId="{1C67D048-7803-4762-8A80-B81CC95D8538}" srcOrd="1" destOrd="0" presId="urn:microsoft.com/office/officeart/2005/8/layout/hierarchy6"/>
    <dgm:cxn modelId="{59973B17-C27A-4B0A-880E-CC38FEF859F3}" type="presParOf" srcId="{1C67D048-7803-4762-8A80-B81CC95D8538}" destId="{FCEBF8FF-01E4-43F8-8996-9DCF9D93569E}" srcOrd="0" destOrd="0" presId="urn:microsoft.com/office/officeart/2005/8/layout/hierarchy6"/>
    <dgm:cxn modelId="{EE357C87-712C-46A8-A696-18C800426DA7}" type="presParOf" srcId="{FCEBF8FF-01E4-43F8-8996-9DCF9D93569E}" destId="{FBC73111-3CAB-4996-B5F1-CC05C29BE991}" srcOrd="0" destOrd="0" presId="urn:microsoft.com/office/officeart/2005/8/layout/hierarchy6"/>
    <dgm:cxn modelId="{844ACEEE-96CC-4932-B698-3AB9193F9144}" type="presParOf" srcId="{FCEBF8FF-01E4-43F8-8996-9DCF9D93569E}" destId="{77770114-DAF4-4E6E-8E64-B201CEC32CF9}" srcOrd="1" destOrd="0" presId="urn:microsoft.com/office/officeart/2005/8/layout/hierarchy6"/>
    <dgm:cxn modelId="{46B6B1BF-44FB-46C7-8539-9B266109CF07}" type="presParOf" srcId="{1C67D048-7803-4762-8A80-B81CC95D8538}" destId="{FCC094B5-CD4E-452F-B85A-A2659218BE82}" srcOrd="1" destOrd="0" presId="urn:microsoft.com/office/officeart/2005/8/layout/hierarchy6"/>
    <dgm:cxn modelId="{67F31C11-FA77-4E5B-8BEA-DB69AA20FB59}" type="presParOf" srcId="{FCC094B5-CD4E-452F-B85A-A2659218BE82}" destId="{434B2687-212D-4075-B6DD-00904882827A}" srcOrd="0" destOrd="0" presId="urn:microsoft.com/office/officeart/2005/8/layout/hierarchy6"/>
    <dgm:cxn modelId="{37B10266-FF13-4B0A-9756-CF9C7211BF12}" type="presParOf" srcId="{1C67D048-7803-4762-8A80-B81CC95D8538}" destId="{77B9B234-575B-4FCA-A513-A57DE1F89F94}" srcOrd="2" destOrd="0" presId="urn:microsoft.com/office/officeart/2005/8/layout/hierarchy6"/>
    <dgm:cxn modelId="{4D9B72AE-DFF9-4F61-A0E1-944AD2F3EF11}" type="presParOf" srcId="{77B9B234-575B-4FCA-A513-A57DE1F89F94}" destId="{748ADC80-C5DD-462C-9684-A34650E46F0E}" srcOrd="0" destOrd="0" presId="urn:microsoft.com/office/officeart/2005/8/layout/hierarchy6"/>
    <dgm:cxn modelId="{9CD81C0E-4B5D-4F31-BD59-C6DDCFD17DCA}" type="presParOf" srcId="{77B9B234-575B-4FCA-A513-A57DE1F89F94}" destId="{AC66570D-4CFC-4B5B-BB28-682324E1956D}" srcOrd="1" destOrd="0" presId="urn:microsoft.com/office/officeart/2005/8/layout/hierarchy6"/>
    <dgm:cxn modelId="{E028AB30-D698-4604-8407-E8765645A116}" type="presParOf" srcId="{1C67D048-7803-4762-8A80-B81CC95D8538}" destId="{B0F24967-8CBF-4D65-A884-EA9AFFAD6CBA}" srcOrd="3" destOrd="0" presId="urn:microsoft.com/office/officeart/2005/8/layout/hierarchy6"/>
    <dgm:cxn modelId="{85F17739-DD48-4400-851F-51022A96DDFD}" type="presParOf" srcId="{B0F24967-8CBF-4D65-A884-EA9AFFAD6CBA}" destId="{A55DB929-1596-4693-9660-A2EDDEBB310D}" srcOrd="0" destOrd="0" presId="urn:microsoft.com/office/officeart/2005/8/layout/hierarchy6"/>
    <dgm:cxn modelId="{32AD2595-65D2-4228-98C0-C1A9FC1CB521}" type="presParOf" srcId="{1C67D048-7803-4762-8A80-B81CC95D8538}" destId="{E6471E3C-8AAC-4DEE-BB5C-3B2EE5468CFD}" srcOrd="4" destOrd="0" presId="urn:microsoft.com/office/officeart/2005/8/layout/hierarchy6"/>
    <dgm:cxn modelId="{E7FAE3D7-82C4-4115-8C53-D7E02113EA10}" type="presParOf" srcId="{E6471E3C-8AAC-4DEE-BB5C-3B2EE5468CFD}" destId="{057617DF-9229-445E-9237-C909F20FA336}" srcOrd="0" destOrd="0" presId="urn:microsoft.com/office/officeart/2005/8/layout/hierarchy6"/>
    <dgm:cxn modelId="{5540DBAE-4928-4FE7-A8E6-4B1B98D942D8}" type="presParOf" srcId="{E6471E3C-8AAC-4DEE-BB5C-3B2EE5468CFD}" destId="{6F40F652-321A-43CF-B924-6950CA141F9E}" srcOrd="1" destOrd="0" presId="urn:microsoft.com/office/officeart/2005/8/layout/hierarchy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617DF-9229-445E-9237-C909F20FA336}">
      <dsp:nvSpPr>
        <dsp:cNvPr id="0" name=""/>
        <dsp:cNvSpPr/>
      </dsp:nvSpPr>
      <dsp:spPr>
        <a:xfrm>
          <a:off x="0" y="3525429"/>
          <a:ext cx="13106840" cy="150914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endParaRPr lang="en-GB" sz="2800" kern="1200" dirty="0"/>
        </a:p>
      </dsp:txBody>
      <dsp:txXfrm>
        <a:off x="0" y="3525429"/>
        <a:ext cx="3932052" cy="1509143"/>
      </dsp:txXfrm>
    </dsp:sp>
    <dsp:sp modelId="{748ADC80-C5DD-462C-9684-A34650E46F0E}">
      <dsp:nvSpPr>
        <dsp:cNvPr id="0" name=""/>
        <dsp:cNvSpPr/>
      </dsp:nvSpPr>
      <dsp:spPr>
        <a:xfrm>
          <a:off x="0" y="1762714"/>
          <a:ext cx="13106840" cy="150914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endParaRPr lang="en-GB" sz="1400" kern="1200" dirty="0"/>
        </a:p>
      </dsp:txBody>
      <dsp:txXfrm>
        <a:off x="0" y="1762714"/>
        <a:ext cx="3932052" cy="1509143"/>
      </dsp:txXfrm>
    </dsp:sp>
    <dsp:sp modelId="{FBC73111-3CAB-4996-B5F1-CC05C29BE991}">
      <dsp:nvSpPr>
        <dsp:cNvPr id="0" name=""/>
        <dsp:cNvSpPr/>
      </dsp:nvSpPr>
      <dsp:spPr>
        <a:xfrm>
          <a:off x="0" y="564"/>
          <a:ext cx="13106840" cy="150914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endParaRPr lang="en-GB" sz="2800" kern="1200" dirty="0"/>
        </a:p>
      </dsp:txBody>
      <dsp:txXfrm>
        <a:off x="0" y="564"/>
        <a:ext cx="3932052" cy="1509143"/>
      </dsp:txXfrm>
    </dsp:sp>
    <dsp:sp modelId="{E8DE0E80-BFF7-4287-9123-E6E593B8B15F}">
      <dsp:nvSpPr>
        <dsp:cNvPr id="0" name=""/>
        <dsp:cNvSpPr/>
      </dsp:nvSpPr>
      <dsp:spPr>
        <a:xfrm>
          <a:off x="9125157" y="127067"/>
          <a:ext cx="1897547" cy="12650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err="1"/>
            <a:t>Gradio</a:t>
          </a:r>
          <a:endParaRPr lang="en-GB" sz="2800" kern="1200" dirty="0"/>
        </a:p>
      </dsp:txBody>
      <dsp:txXfrm>
        <a:off x="9162208" y="164118"/>
        <a:ext cx="1823445" cy="1190929"/>
      </dsp:txXfrm>
    </dsp:sp>
    <dsp:sp modelId="{B2244AB7-8C4B-4547-89D1-17840162984D}">
      <dsp:nvSpPr>
        <dsp:cNvPr id="0" name=""/>
        <dsp:cNvSpPr/>
      </dsp:nvSpPr>
      <dsp:spPr>
        <a:xfrm>
          <a:off x="7026298" y="1392099"/>
          <a:ext cx="3047632" cy="506012"/>
        </a:xfrm>
        <a:custGeom>
          <a:avLst/>
          <a:gdLst/>
          <a:ahLst/>
          <a:cxnLst/>
          <a:rect l="0" t="0" r="0" b="0"/>
          <a:pathLst>
            <a:path>
              <a:moveTo>
                <a:pt x="3047632" y="0"/>
              </a:moveTo>
              <a:lnTo>
                <a:pt x="3047632" y="253006"/>
              </a:lnTo>
              <a:lnTo>
                <a:pt x="0" y="253006"/>
              </a:lnTo>
              <a:lnTo>
                <a:pt x="0" y="50601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824DCC-A6FE-422D-AE8E-A94714DBE320}">
      <dsp:nvSpPr>
        <dsp:cNvPr id="0" name=""/>
        <dsp:cNvSpPr/>
      </dsp:nvSpPr>
      <dsp:spPr>
        <a:xfrm>
          <a:off x="5915910" y="1898112"/>
          <a:ext cx="2220776" cy="12650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Embedding Model</a:t>
          </a:r>
        </a:p>
      </dsp:txBody>
      <dsp:txXfrm>
        <a:off x="5952961" y="1935163"/>
        <a:ext cx="2146674" cy="1190929"/>
      </dsp:txXfrm>
    </dsp:sp>
    <dsp:sp modelId="{11B518F3-758E-4C4F-9E42-5D585A84A2FE}">
      <dsp:nvSpPr>
        <dsp:cNvPr id="0" name=""/>
        <dsp:cNvSpPr/>
      </dsp:nvSpPr>
      <dsp:spPr>
        <a:xfrm>
          <a:off x="7026298" y="3163144"/>
          <a:ext cx="1484242" cy="506012"/>
        </a:xfrm>
        <a:custGeom>
          <a:avLst/>
          <a:gdLst/>
          <a:ahLst/>
          <a:cxnLst/>
          <a:rect l="0" t="0" r="0" b="0"/>
          <a:pathLst>
            <a:path>
              <a:moveTo>
                <a:pt x="0" y="0"/>
              </a:moveTo>
              <a:lnTo>
                <a:pt x="0" y="253006"/>
              </a:lnTo>
              <a:lnTo>
                <a:pt x="1484242" y="253006"/>
              </a:lnTo>
              <a:lnTo>
                <a:pt x="1484242" y="50601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EF732B-06FF-42C0-A978-A35FFB5F4537}">
      <dsp:nvSpPr>
        <dsp:cNvPr id="0" name=""/>
        <dsp:cNvSpPr/>
      </dsp:nvSpPr>
      <dsp:spPr>
        <a:xfrm>
          <a:off x="7231784" y="3669157"/>
          <a:ext cx="2557515" cy="126503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Therapist’s Response</a:t>
          </a:r>
        </a:p>
      </dsp:txBody>
      <dsp:txXfrm>
        <a:off x="7268835" y="3706208"/>
        <a:ext cx="2483413" cy="1190929"/>
      </dsp:txXfrm>
    </dsp:sp>
    <dsp:sp modelId="{F49B4E7C-3BA8-46F0-A140-EEB0D9433D98}">
      <dsp:nvSpPr>
        <dsp:cNvPr id="0" name=""/>
        <dsp:cNvSpPr/>
      </dsp:nvSpPr>
      <dsp:spPr>
        <a:xfrm>
          <a:off x="10073931" y="1392099"/>
          <a:ext cx="1704889" cy="506012"/>
        </a:xfrm>
        <a:custGeom>
          <a:avLst/>
          <a:gdLst/>
          <a:ahLst/>
          <a:cxnLst/>
          <a:rect l="0" t="0" r="0" b="0"/>
          <a:pathLst>
            <a:path>
              <a:moveTo>
                <a:pt x="0" y="0"/>
              </a:moveTo>
              <a:lnTo>
                <a:pt x="0" y="253006"/>
              </a:lnTo>
              <a:lnTo>
                <a:pt x="1704889" y="253006"/>
              </a:lnTo>
              <a:lnTo>
                <a:pt x="1704889" y="50601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A01B49-11AB-4C40-AD77-4098D181AE9E}">
      <dsp:nvSpPr>
        <dsp:cNvPr id="0" name=""/>
        <dsp:cNvSpPr/>
      </dsp:nvSpPr>
      <dsp:spPr>
        <a:xfrm>
          <a:off x="10668433" y="1898112"/>
          <a:ext cx="2220776" cy="12650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Classifier</a:t>
          </a:r>
        </a:p>
      </dsp:txBody>
      <dsp:txXfrm>
        <a:off x="10705484" y="1935163"/>
        <a:ext cx="2146674" cy="1190929"/>
      </dsp:txXfrm>
    </dsp:sp>
    <dsp:sp modelId="{67E94171-1425-44C2-BE93-B90A7451626D}">
      <dsp:nvSpPr>
        <dsp:cNvPr id="0" name=""/>
        <dsp:cNvSpPr/>
      </dsp:nvSpPr>
      <dsp:spPr>
        <a:xfrm>
          <a:off x="11637321" y="3163144"/>
          <a:ext cx="141500" cy="506012"/>
        </a:xfrm>
        <a:custGeom>
          <a:avLst/>
          <a:gdLst/>
          <a:ahLst/>
          <a:cxnLst/>
          <a:rect l="0" t="0" r="0" b="0"/>
          <a:pathLst>
            <a:path>
              <a:moveTo>
                <a:pt x="141500" y="0"/>
              </a:moveTo>
              <a:lnTo>
                <a:pt x="141500" y="253006"/>
              </a:lnTo>
              <a:lnTo>
                <a:pt x="0" y="253006"/>
              </a:lnTo>
              <a:lnTo>
                <a:pt x="0" y="50601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F6223C-5B0B-484A-B27A-26B85E53010F}">
      <dsp:nvSpPr>
        <dsp:cNvPr id="0" name=""/>
        <dsp:cNvSpPr/>
      </dsp:nvSpPr>
      <dsp:spPr>
        <a:xfrm>
          <a:off x="10358563" y="3669157"/>
          <a:ext cx="2557515" cy="126503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Emotion Trigger Chart</a:t>
          </a:r>
        </a:p>
      </dsp:txBody>
      <dsp:txXfrm>
        <a:off x="10395614" y="3706208"/>
        <a:ext cx="2483413" cy="11909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6632A-545B-49A2-997A-087148866D86}" type="datetimeFigureOut">
              <a:rPr lang="en-GB" smtClean="0"/>
              <a:t>04/08/2024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7F9533-5156-4D50-82BA-911ABFDC1359}" type="slidenum">
              <a:rPr lang="en-GB" smtClean="0"/>
              <a:t>‹#›</a:t>
            </a:fld>
            <a:endParaRPr lang="en-GB"/>
          </a:p>
        </p:txBody>
      </p:sp>
    </p:spTree>
    <p:extLst>
      <p:ext uri="{BB962C8B-B14F-4D97-AF65-F5344CB8AC3E}">
        <p14:creationId xmlns:p14="http://schemas.microsoft.com/office/powerpoint/2010/main" val="867525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7F9533-5156-4D50-82BA-911ABFDC1359}" type="slidenum">
              <a:rPr lang="en-GB" smtClean="0"/>
              <a:t>15</a:t>
            </a:fld>
            <a:endParaRPr lang="en-GB"/>
          </a:p>
        </p:txBody>
      </p:sp>
    </p:spTree>
    <p:extLst>
      <p:ext uri="{BB962C8B-B14F-4D97-AF65-F5344CB8AC3E}">
        <p14:creationId xmlns:p14="http://schemas.microsoft.com/office/powerpoint/2010/main" val="742067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3.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12.svg"/><Relationship Id="rId10" Type="http://schemas.microsoft.com/office/2007/relationships/diagramDrawing" Target="../diagrams/drawing1.xml"/><Relationship Id="rId4" Type="http://schemas.openxmlformats.org/officeDocument/2006/relationships/image" Target="../media/image11.png"/><Relationship Id="rId9" Type="http://schemas.openxmlformats.org/officeDocument/2006/relationships/diagramColors" Target="../diagrams/colors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10.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13.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8.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3612141" y="5478188"/>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900905" y="2424918"/>
            <a:ext cx="5081778" cy="8229600"/>
          </a:xfrm>
          <a:custGeom>
            <a:avLst/>
            <a:gdLst/>
            <a:ahLst/>
            <a:cxnLst/>
            <a:rect l="l" t="t" r="r" b="b"/>
            <a:pathLst>
              <a:path w="5081778" h="8229600">
                <a:moveTo>
                  <a:pt x="0" y="0"/>
                </a:moveTo>
                <a:lnTo>
                  <a:pt x="5081778" y="0"/>
                </a:lnTo>
                <a:lnTo>
                  <a:pt x="5081778" y="8229600"/>
                </a:lnTo>
                <a:lnTo>
                  <a:pt x="0" y="8229600"/>
                </a:lnTo>
                <a:lnTo>
                  <a:pt x="0" y="0"/>
                </a:lnTo>
                <a:close/>
              </a:path>
            </a:pathLst>
          </a:custGeom>
          <a:blipFill>
            <a:blip r:embed="rId4"/>
            <a:stretch>
              <a:fillRect/>
            </a:stretch>
          </a:blipFill>
        </p:spPr>
        <p:txBody>
          <a:bodyPr/>
          <a:lstStyle/>
          <a:p>
            <a:endParaRPr lang="en-GB"/>
          </a:p>
        </p:txBody>
      </p:sp>
      <p:sp>
        <p:nvSpPr>
          <p:cNvPr id="4" name="Freeform 4"/>
          <p:cNvSpPr/>
          <p:nvPr/>
        </p:nvSpPr>
        <p:spPr>
          <a:xfrm>
            <a:off x="16547787" y="1028700"/>
            <a:ext cx="711513" cy="691946"/>
          </a:xfrm>
          <a:custGeom>
            <a:avLst/>
            <a:gdLst/>
            <a:ahLst/>
            <a:cxnLst/>
            <a:rect l="l" t="t" r="r" b="b"/>
            <a:pathLst>
              <a:path w="711513" h="691946">
                <a:moveTo>
                  <a:pt x="0" y="0"/>
                </a:moveTo>
                <a:lnTo>
                  <a:pt x="711513" y="0"/>
                </a:lnTo>
                <a:lnTo>
                  <a:pt x="711513" y="691946"/>
                </a:lnTo>
                <a:lnTo>
                  <a:pt x="0" y="6919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5" name="Freeform 5"/>
          <p:cNvSpPr/>
          <p:nvPr/>
        </p:nvSpPr>
        <p:spPr>
          <a:xfrm>
            <a:off x="6271765" y="2037779"/>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6" name="Freeform 6"/>
          <p:cNvSpPr/>
          <p:nvPr/>
        </p:nvSpPr>
        <p:spPr>
          <a:xfrm>
            <a:off x="4797688" y="751811"/>
            <a:ext cx="1083693" cy="1203761"/>
          </a:xfrm>
          <a:custGeom>
            <a:avLst/>
            <a:gdLst/>
            <a:ahLst/>
            <a:cxnLst/>
            <a:rect l="l" t="t" r="r" b="b"/>
            <a:pathLst>
              <a:path w="1083693" h="1203761">
                <a:moveTo>
                  <a:pt x="0" y="0"/>
                </a:moveTo>
                <a:lnTo>
                  <a:pt x="1083693" y="0"/>
                </a:lnTo>
                <a:lnTo>
                  <a:pt x="1083693" y="1203761"/>
                </a:lnTo>
                <a:lnTo>
                  <a:pt x="0" y="1203761"/>
                </a:lnTo>
                <a:lnTo>
                  <a:pt x="0" y="0"/>
                </a:lnTo>
                <a:close/>
              </a:path>
            </a:pathLst>
          </a:custGeom>
          <a:blipFill>
            <a:blip r:embed="rId8"/>
            <a:stretch>
              <a:fillRect/>
            </a:stretch>
          </a:blipFill>
        </p:spPr>
        <p:txBody>
          <a:bodyPr/>
          <a:lstStyle/>
          <a:p>
            <a:endParaRPr lang="en-GB"/>
          </a:p>
        </p:txBody>
      </p:sp>
      <p:sp>
        <p:nvSpPr>
          <p:cNvPr id="7" name="Freeform 7"/>
          <p:cNvSpPr/>
          <p:nvPr/>
        </p:nvSpPr>
        <p:spPr>
          <a:xfrm>
            <a:off x="1376649" y="1999030"/>
            <a:ext cx="1291531" cy="1188209"/>
          </a:xfrm>
          <a:custGeom>
            <a:avLst/>
            <a:gdLst/>
            <a:ahLst/>
            <a:cxnLst/>
            <a:rect l="l" t="t" r="r" b="b"/>
            <a:pathLst>
              <a:path w="1291531" h="1188209">
                <a:moveTo>
                  <a:pt x="0" y="0"/>
                </a:moveTo>
                <a:lnTo>
                  <a:pt x="1291532" y="0"/>
                </a:lnTo>
                <a:lnTo>
                  <a:pt x="1291532" y="1188209"/>
                </a:lnTo>
                <a:lnTo>
                  <a:pt x="0" y="1188209"/>
                </a:lnTo>
                <a:lnTo>
                  <a:pt x="0" y="0"/>
                </a:lnTo>
                <a:close/>
              </a:path>
            </a:pathLst>
          </a:custGeom>
          <a:blipFill>
            <a:blip r:embed="rId9"/>
            <a:stretch>
              <a:fillRect/>
            </a:stretch>
          </a:blipFill>
        </p:spPr>
        <p:txBody>
          <a:bodyPr/>
          <a:lstStyle/>
          <a:p>
            <a:endParaRPr lang="en-GB"/>
          </a:p>
        </p:txBody>
      </p:sp>
      <p:sp>
        <p:nvSpPr>
          <p:cNvPr id="8" name="Freeform 8"/>
          <p:cNvSpPr/>
          <p:nvPr/>
        </p:nvSpPr>
        <p:spPr>
          <a:xfrm>
            <a:off x="2668181" y="751811"/>
            <a:ext cx="1450254" cy="1247218"/>
          </a:xfrm>
          <a:custGeom>
            <a:avLst/>
            <a:gdLst/>
            <a:ahLst/>
            <a:cxnLst/>
            <a:rect l="l" t="t" r="r" b="b"/>
            <a:pathLst>
              <a:path w="1450254" h="1247218">
                <a:moveTo>
                  <a:pt x="0" y="0"/>
                </a:moveTo>
                <a:lnTo>
                  <a:pt x="1450254" y="0"/>
                </a:lnTo>
                <a:lnTo>
                  <a:pt x="1450254" y="1247219"/>
                </a:lnTo>
                <a:lnTo>
                  <a:pt x="0" y="1247219"/>
                </a:lnTo>
                <a:lnTo>
                  <a:pt x="0" y="0"/>
                </a:lnTo>
                <a:close/>
              </a:path>
            </a:pathLst>
          </a:custGeom>
          <a:blipFill>
            <a:blip r:embed="rId10"/>
            <a:stretch>
              <a:fillRect/>
            </a:stretch>
          </a:blipFill>
        </p:spPr>
        <p:txBody>
          <a:bodyPr/>
          <a:lstStyle/>
          <a:p>
            <a:endParaRPr lang="en-GB"/>
          </a:p>
        </p:txBody>
      </p:sp>
      <p:sp>
        <p:nvSpPr>
          <p:cNvPr id="9" name="TextBox 9"/>
          <p:cNvSpPr txBox="1"/>
          <p:nvPr/>
        </p:nvSpPr>
        <p:spPr>
          <a:xfrm>
            <a:off x="2057401" y="2027605"/>
            <a:ext cx="15201900" cy="1266116"/>
          </a:xfrm>
          <a:prstGeom prst="rect">
            <a:avLst/>
          </a:prstGeom>
        </p:spPr>
        <p:txBody>
          <a:bodyPr wrap="square" lIns="0" tIns="0" rIns="0" bIns="0" rtlCol="0" anchor="t">
            <a:spAutoFit/>
          </a:bodyPr>
          <a:lstStyle/>
          <a:p>
            <a:pPr algn="r">
              <a:lnSpc>
                <a:spcPts val="10738"/>
              </a:lnSpc>
            </a:pPr>
            <a:r>
              <a:rPr lang="en-US" sz="6600" dirty="0">
                <a:solidFill>
                  <a:srgbClr val="000000"/>
                </a:solidFill>
                <a:latin typeface="Poppins Bold"/>
                <a:ea typeface="Poppins Bold"/>
                <a:cs typeface="Poppins Bold"/>
                <a:sym typeface="Poppins Bold"/>
              </a:rPr>
              <a:t>FALCON HACKATHON</a:t>
            </a:r>
          </a:p>
        </p:txBody>
      </p:sp>
      <p:sp>
        <p:nvSpPr>
          <p:cNvPr id="10" name="TextBox 10"/>
          <p:cNvSpPr txBox="1"/>
          <p:nvPr/>
        </p:nvSpPr>
        <p:spPr>
          <a:xfrm>
            <a:off x="2514600" y="3360334"/>
            <a:ext cx="14744700" cy="1172757"/>
          </a:xfrm>
          <a:prstGeom prst="rect">
            <a:avLst/>
          </a:prstGeom>
        </p:spPr>
        <p:txBody>
          <a:bodyPr wrap="square" lIns="0" tIns="0" rIns="0" bIns="0" rtlCol="0" anchor="t">
            <a:spAutoFit/>
          </a:bodyPr>
          <a:lstStyle/>
          <a:p>
            <a:pPr algn="r">
              <a:lnSpc>
                <a:spcPts val="10738"/>
              </a:lnSpc>
            </a:pPr>
            <a:r>
              <a:rPr lang="en-US" sz="4000" dirty="0">
                <a:solidFill>
                  <a:srgbClr val="0255A3"/>
                </a:solidFill>
                <a:latin typeface="Poppins Bold"/>
                <a:ea typeface="Poppins Bold"/>
                <a:cs typeface="Poppins Bold"/>
                <a:sym typeface="Poppins Bold"/>
              </a:rPr>
              <a:t>FALCON COGNITIVE THERAPY ASSISTANT</a:t>
            </a:r>
          </a:p>
        </p:txBody>
      </p:sp>
      <p:sp>
        <p:nvSpPr>
          <p:cNvPr id="11" name="TextBox 11"/>
          <p:cNvSpPr txBox="1"/>
          <p:nvPr/>
        </p:nvSpPr>
        <p:spPr>
          <a:xfrm>
            <a:off x="11218423" y="1145939"/>
            <a:ext cx="5099499" cy="514619"/>
          </a:xfrm>
          <a:prstGeom prst="rect">
            <a:avLst/>
          </a:prstGeom>
        </p:spPr>
        <p:txBody>
          <a:bodyPr lIns="0" tIns="0" rIns="0" bIns="0" rtlCol="0" anchor="t">
            <a:spAutoFit/>
          </a:bodyPr>
          <a:lstStyle/>
          <a:p>
            <a:pPr algn="r">
              <a:lnSpc>
                <a:spcPts val="4085"/>
              </a:lnSpc>
            </a:pPr>
            <a:r>
              <a:rPr lang="en-US" sz="2918" dirty="0">
                <a:solidFill>
                  <a:srgbClr val="000000"/>
                </a:solidFill>
                <a:latin typeface="Poppins Bold"/>
                <a:ea typeface="Poppins Bold"/>
                <a:cs typeface="Poppins Bold"/>
                <a:sym typeface="Poppins Bold"/>
              </a:rPr>
              <a:t>TEAM FACKERS, DUBAI</a:t>
            </a:r>
          </a:p>
        </p:txBody>
      </p:sp>
      <p:sp>
        <p:nvSpPr>
          <p:cNvPr id="12" name="TextBox 12"/>
          <p:cNvSpPr txBox="1"/>
          <p:nvPr/>
        </p:nvSpPr>
        <p:spPr>
          <a:xfrm>
            <a:off x="7506939" y="5289522"/>
            <a:ext cx="9752361" cy="1016945"/>
          </a:xfrm>
          <a:prstGeom prst="rect">
            <a:avLst/>
          </a:prstGeom>
        </p:spPr>
        <p:txBody>
          <a:bodyPr wrap="square" lIns="0" tIns="0" rIns="0" bIns="0" rtlCol="0" anchor="t">
            <a:spAutoFit/>
          </a:bodyPr>
          <a:lstStyle/>
          <a:p>
            <a:pPr algn="just">
              <a:lnSpc>
                <a:spcPts val="2666"/>
              </a:lnSpc>
            </a:pPr>
            <a:r>
              <a:rPr lang="en-US" sz="2200" b="0" i="0" dirty="0">
                <a:solidFill>
                  <a:srgbClr val="000000"/>
                </a:solidFill>
                <a:effectLst/>
                <a:highlight>
                  <a:srgbClr val="FFFFFF"/>
                </a:highlight>
                <a:latin typeface="Arial" panose="020B0604020202020204" pitchFamily="34" charset="0"/>
              </a:rPr>
              <a:t>An AI driven chatbot that serves as a virtual personal therapy assistant for users (patients) who are suffering from cognitive behavioral disorders and need quick, empathetic, yet cost-effective assistance.</a:t>
            </a:r>
            <a:endParaRPr lang="en-US" sz="2200" dirty="0">
              <a:solidFill>
                <a:srgbClr val="000000"/>
              </a:solidFill>
              <a:latin typeface="Open Sauce Light"/>
              <a:ea typeface="Open Sauce Light"/>
              <a:cs typeface="Open Sauce Light"/>
              <a:sym typeface="Open Sauce Light"/>
            </a:endParaRPr>
          </a:p>
        </p:txBody>
      </p:sp>
      <p:sp>
        <p:nvSpPr>
          <p:cNvPr id="13" name="TextBox 13"/>
          <p:cNvSpPr txBox="1"/>
          <p:nvPr/>
        </p:nvSpPr>
        <p:spPr>
          <a:xfrm>
            <a:off x="9144000" y="8944724"/>
            <a:ext cx="8115300" cy="313576"/>
          </a:xfrm>
          <a:prstGeom prst="rect">
            <a:avLst/>
          </a:prstGeom>
        </p:spPr>
        <p:txBody>
          <a:bodyPr lIns="0" tIns="0" rIns="0" bIns="0" rtlCol="0" anchor="t">
            <a:spAutoFit/>
          </a:bodyPr>
          <a:lstStyle/>
          <a:p>
            <a:pPr algn="r">
              <a:lnSpc>
                <a:spcPts val="2666"/>
              </a:lnSpc>
            </a:pPr>
            <a:r>
              <a:rPr lang="en-US" sz="1904" dirty="0">
                <a:solidFill>
                  <a:srgbClr val="000000"/>
                </a:solidFill>
                <a:latin typeface="Open Sauce Bold"/>
                <a:ea typeface="Open Sauce Bold"/>
                <a:cs typeface="Open Sauce Bold"/>
                <a:sym typeface="Open Sauce Bold"/>
              </a:rPr>
              <a:t>An AI71/ lablab organized event – July 26</a:t>
            </a:r>
            <a:r>
              <a:rPr lang="en-US" sz="1904" baseline="30000" dirty="0">
                <a:solidFill>
                  <a:srgbClr val="000000"/>
                </a:solidFill>
                <a:latin typeface="Open Sauce Bold"/>
                <a:ea typeface="Open Sauce Bold"/>
                <a:cs typeface="Open Sauce Bold"/>
                <a:sym typeface="Open Sauce Bold"/>
              </a:rPr>
              <a:t>th</a:t>
            </a:r>
            <a:r>
              <a:rPr lang="en-US" sz="1904" dirty="0">
                <a:solidFill>
                  <a:srgbClr val="000000"/>
                </a:solidFill>
                <a:latin typeface="Open Sauce Bold"/>
                <a:ea typeface="Open Sauce Bold"/>
                <a:cs typeface="Open Sauce Bold"/>
                <a:sym typeface="Open Sauce Bold"/>
              </a:rPr>
              <a:t> to August 5</a:t>
            </a:r>
            <a:r>
              <a:rPr lang="en-US" sz="1904" baseline="30000" dirty="0">
                <a:solidFill>
                  <a:srgbClr val="000000"/>
                </a:solidFill>
                <a:latin typeface="Open Sauce Bold"/>
                <a:ea typeface="Open Sauce Bold"/>
                <a:cs typeface="Open Sauce Bold"/>
                <a:sym typeface="Open Sauce Bold"/>
              </a:rPr>
              <a:t>th </a:t>
            </a:r>
            <a:r>
              <a:rPr lang="en-US" sz="1904" dirty="0">
                <a:solidFill>
                  <a:srgbClr val="000000"/>
                </a:solidFill>
                <a:latin typeface="Open Sauce Bold"/>
                <a:ea typeface="Open Sauce Bold"/>
                <a:cs typeface="Open Sauce Bold"/>
                <a:sym typeface="Open Sauce Bold"/>
              </a:rPr>
              <a:t>,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55A3"/>
        </a:solidFill>
        <a:effectLst/>
      </p:bgPr>
    </p:bg>
    <p:spTree>
      <p:nvGrpSpPr>
        <p:cNvPr id="1" name=""/>
        <p:cNvGrpSpPr/>
        <p:nvPr/>
      </p:nvGrpSpPr>
      <p:grpSpPr>
        <a:xfrm>
          <a:off x="0" y="0"/>
          <a:ext cx="0" cy="0"/>
          <a:chOff x="0" y="0"/>
          <a:chExt cx="0" cy="0"/>
        </a:xfrm>
      </p:grpSpPr>
      <p:sp>
        <p:nvSpPr>
          <p:cNvPr id="2" name="TextBox 2"/>
          <p:cNvSpPr txBox="1"/>
          <p:nvPr/>
        </p:nvSpPr>
        <p:spPr>
          <a:xfrm>
            <a:off x="3500023" y="1384329"/>
            <a:ext cx="11287955" cy="1244571"/>
          </a:xfrm>
          <a:prstGeom prst="rect">
            <a:avLst/>
          </a:prstGeom>
        </p:spPr>
        <p:txBody>
          <a:bodyPr lIns="0" tIns="0" rIns="0" bIns="0" rtlCol="0" anchor="t">
            <a:spAutoFit/>
          </a:bodyPr>
          <a:lstStyle/>
          <a:p>
            <a:pPr algn="ctr">
              <a:lnSpc>
                <a:spcPts val="10738"/>
              </a:lnSpc>
            </a:pPr>
            <a:r>
              <a:rPr lang="en-US" sz="6000" dirty="0">
                <a:solidFill>
                  <a:srgbClr val="FFFFFF"/>
                </a:solidFill>
                <a:latin typeface="Poppins Bold"/>
                <a:ea typeface="Poppins Bold"/>
                <a:cs typeface="Poppins Bold"/>
                <a:sym typeface="Poppins Bold"/>
              </a:rPr>
              <a:t>BUSINESS POTENTIAL</a:t>
            </a:r>
          </a:p>
        </p:txBody>
      </p:sp>
      <p:sp>
        <p:nvSpPr>
          <p:cNvPr id="3" name="Freeform 3"/>
          <p:cNvSpPr/>
          <p:nvPr/>
        </p:nvSpPr>
        <p:spPr>
          <a:xfrm>
            <a:off x="12823015" y="7376803"/>
            <a:ext cx="3737334" cy="3643901"/>
          </a:xfrm>
          <a:custGeom>
            <a:avLst/>
            <a:gdLst/>
            <a:ahLst/>
            <a:cxnLst/>
            <a:rect l="l" t="t" r="r" b="b"/>
            <a:pathLst>
              <a:path w="3737334" h="3643901">
                <a:moveTo>
                  <a:pt x="0" y="0"/>
                </a:moveTo>
                <a:lnTo>
                  <a:pt x="3737334" y="0"/>
                </a:lnTo>
                <a:lnTo>
                  <a:pt x="3737334" y="3643901"/>
                </a:lnTo>
                <a:lnTo>
                  <a:pt x="0" y="3643901"/>
                </a:lnTo>
                <a:lnTo>
                  <a:pt x="0" y="0"/>
                </a:lnTo>
                <a:close/>
              </a:path>
            </a:pathLst>
          </a:custGeom>
          <a:blipFill>
            <a:blip r:embed="rId2"/>
            <a:stretch>
              <a:fillRect/>
            </a:stretch>
          </a:blipFill>
        </p:spPr>
        <p:txBody>
          <a:bodyPr/>
          <a:lstStyle/>
          <a:p>
            <a:endParaRPr lang="en-GB"/>
          </a:p>
        </p:txBody>
      </p:sp>
      <p:sp>
        <p:nvSpPr>
          <p:cNvPr id="4" name="Freeform 4"/>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3"/>
            <a:stretch>
              <a:fillRect/>
            </a:stretch>
          </a:blipFill>
        </p:spPr>
        <p:txBody>
          <a:bodyPr/>
          <a:lstStyle/>
          <a:p>
            <a:endParaRPr lang="en-GB"/>
          </a:p>
        </p:txBody>
      </p:sp>
      <p:sp>
        <p:nvSpPr>
          <p:cNvPr id="5" name="Freeform 5"/>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4"/>
            <a:stretch>
              <a:fillRect/>
            </a:stretch>
          </a:blipFill>
        </p:spPr>
        <p:txBody>
          <a:bodyPr/>
          <a:lstStyle/>
          <a:p>
            <a:endParaRPr lang="en-GB"/>
          </a:p>
        </p:txBody>
      </p:sp>
      <p:sp>
        <p:nvSpPr>
          <p:cNvPr id="6" name="Freeform 6"/>
          <p:cNvSpPr/>
          <p:nvPr/>
        </p:nvSpPr>
        <p:spPr>
          <a:xfrm>
            <a:off x="-535017" y="6139735"/>
            <a:ext cx="4148147" cy="3567406"/>
          </a:xfrm>
          <a:custGeom>
            <a:avLst/>
            <a:gdLst/>
            <a:ahLst/>
            <a:cxnLst/>
            <a:rect l="l" t="t" r="r" b="b"/>
            <a:pathLst>
              <a:path w="4148147" h="3567406">
                <a:moveTo>
                  <a:pt x="0" y="0"/>
                </a:moveTo>
                <a:lnTo>
                  <a:pt x="4148147" y="0"/>
                </a:lnTo>
                <a:lnTo>
                  <a:pt x="4148147" y="3567407"/>
                </a:lnTo>
                <a:lnTo>
                  <a:pt x="0" y="3567407"/>
                </a:lnTo>
                <a:lnTo>
                  <a:pt x="0" y="0"/>
                </a:lnTo>
                <a:close/>
              </a:path>
            </a:pathLst>
          </a:custGeom>
          <a:blipFill>
            <a:blip r:embed="rId5"/>
            <a:stretch>
              <a:fillRect/>
            </a:stretch>
          </a:blipFill>
        </p:spPr>
        <p:txBody>
          <a:bodyPr/>
          <a:lstStyle/>
          <a:p>
            <a:endParaRPr lang="en-GB"/>
          </a:p>
        </p:txBody>
      </p:sp>
      <p:sp>
        <p:nvSpPr>
          <p:cNvPr id="17" name="TextBox 17"/>
          <p:cNvSpPr txBox="1"/>
          <p:nvPr/>
        </p:nvSpPr>
        <p:spPr>
          <a:xfrm>
            <a:off x="3810001" y="2956560"/>
            <a:ext cx="10287000" cy="4431983"/>
          </a:xfrm>
          <a:prstGeom prst="rect">
            <a:avLst/>
          </a:prstGeom>
        </p:spPr>
        <p:txBody>
          <a:bodyPr wrap="square" lIns="0" tIns="0" rIns="0" bIns="0" rtlCol="0" anchor="t">
            <a:spAutoFit/>
          </a:bodyPr>
          <a:lstStyle/>
          <a:p>
            <a:r>
              <a:rPr lang="en-US" sz="3200" dirty="0">
                <a:solidFill>
                  <a:srgbClr val="FFFFFF"/>
                </a:solidFill>
                <a:latin typeface="Arial" panose="020B0604020202020204" pitchFamily="34" charset="0"/>
                <a:ea typeface="Open Sauce Light"/>
                <a:cs typeface="Arial" panose="020B0604020202020204" pitchFamily="34" charset="0"/>
                <a:sym typeface="Open Sauce Light"/>
              </a:rPr>
              <a:t>This app can help millions of people around the world who are suffering from CB disorders by providing intuitive, interactive, intimate, conversational guidance to deal with their issues.</a:t>
            </a:r>
          </a:p>
          <a:p>
            <a:endParaRPr lang="en-US" sz="3200" dirty="0">
              <a:solidFill>
                <a:srgbClr val="FFFFFF"/>
              </a:solidFill>
              <a:latin typeface="Arial" panose="020B0604020202020204" pitchFamily="34" charset="0"/>
              <a:ea typeface="Open Sauce Light"/>
              <a:cs typeface="Arial" panose="020B0604020202020204" pitchFamily="34" charset="0"/>
              <a:sym typeface="Open Sauce Light"/>
            </a:endParaRPr>
          </a:p>
          <a:p>
            <a:r>
              <a:rPr lang="en-US" sz="3200" dirty="0">
                <a:solidFill>
                  <a:srgbClr val="FFFFFF"/>
                </a:solidFill>
                <a:latin typeface="Arial" panose="020B0604020202020204" pitchFamily="34" charset="0"/>
                <a:ea typeface="Open Sauce Light"/>
                <a:cs typeface="Arial" panose="020B0604020202020204" pitchFamily="34" charset="0"/>
                <a:sym typeface="Open Sauce Light"/>
              </a:rPr>
              <a:t>One can imagine the business potential even a small fee per session is considered. Though it does not absolutely replace doctors, it does save a lot for users on consultation and treatment charges.</a:t>
            </a:r>
          </a:p>
        </p:txBody>
      </p:sp>
      <p:sp>
        <p:nvSpPr>
          <p:cNvPr id="21" name="TextBox 21"/>
          <p:cNvSpPr txBox="1"/>
          <p:nvPr/>
        </p:nvSpPr>
        <p:spPr>
          <a:xfrm>
            <a:off x="11970015" y="6502226"/>
            <a:ext cx="2329920" cy="1367155"/>
          </a:xfrm>
          <a:prstGeom prst="rect">
            <a:avLst/>
          </a:prstGeom>
        </p:spPr>
        <p:txBody>
          <a:bodyPr lIns="0" tIns="0" rIns="0" bIns="0" rtlCol="0" anchor="t">
            <a:spAutoFit/>
          </a:bodyPr>
          <a:lstStyle/>
          <a:p>
            <a:pPr algn="just">
              <a:lnSpc>
                <a:spcPts val="1819"/>
              </a:lnSpc>
            </a:pPr>
            <a:r>
              <a:rPr lang="en-US" sz="1299">
                <a:solidFill>
                  <a:srgbClr val="0255A3"/>
                </a:solidFill>
                <a:latin typeface="Open Sauce"/>
                <a:ea typeface="Open Sauce"/>
                <a:cs typeface="Open Sauce"/>
                <a:sym typeface="Open Sauce"/>
              </a:rPr>
              <a:t>Lorem ipsum dolor sit amet, consectetur adipiscing elit. Suspendisse sed purus hendrerit, consequat eros at, faucibus leo. Duis ornare tempus lacus id porta.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55A3"/>
        </a:solidFill>
        <a:effectLst/>
      </p:bgPr>
    </p:bg>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11C78D84-2CDA-889E-24FD-83D226ACCD74}"/>
              </a:ext>
            </a:extLst>
          </p:cNvPr>
          <p:cNvGraphicFramePr>
            <a:graphicFrameLocks noGrp="1"/>
          </p:cNvGraphicFramePr>
          <p:nvPr>
            <p:extLst>
              <p:ext uri="{D42A27DB-BD31-4B8C-83A1-F6EECF244321}">
                <p14:modId xmlns:p14="http://schemas.microsoft.com/office/powerpoint/2010/main" val="570161586"/>
              </p:ext>
            </p:extLst>
          </p:nvPr>
        </p:nvGraphicFramePr>
        <p:xfrm>
          <a:off x="1295400" y="4623789"/>
          <a:ext cx="15163799" cy="4862704"/>
        </p:xfrm>
        <a:graphic>
          <a:graphicData uri="http://schemas.openxmlformats.org/drawingml/2006/table">
            <a:tbl>
              <a:tblPr>
                <a:tableStyleId>{69C7853C-536D-4A76-A0AE-DD22124D55A5}</a:tableStyleId>
              </a:tblPr>
              <a:tblGrid>
                <a:gridCol w="11314273">
                  <a:extLst>
                    <a:ext uri="{9D8B030D-6E8A-4147-A177-3AD203B41FA5}">
                      <a16:colId xmlns:a16="http://schemas.microsoft.com/office/drawing/2014/main" val="3612279217"/>
                    </a:ext>
                  </a:extLst>
                </a:gridCol>
                <a:gridCol w="3849526">
                  <a:extLst>
                    <a:ext uri="{9D8B030D-6E8A-4147-A177-3AD203B41FA5}">
                      <a16:colId xmlns:a16="http://schemas.microsoft.com/office/drawing/2014/main" val="2726810523"/>
                    </a:ext>
                  </a:extLst>
                </a:gridCol>
              </a:tblGrid>
              <a:tr h="277015">
                <a:tc>
                  <a:txBody>
                    <a:bodyPr/>
                    <a:lstStyle/>
                    <a:p>
                      <a:pPr marL="457200" indent="-457200" rtl="0" fontAlgn="b">
                        <a:buFont typeface="Wingdings" panose="05000000000000000000" pitchFamily="2" charset="2"/>
                        <a:buChar char="§"/>
                      </a:pPr>
                      <a:r>
                        <a:rPr lang="en-GB" sz="3200" b="0" dirty="0">
                          <a:solidFill>
                            <a:schemeClr val="bg1"/>
                          </a:solidFill>
                          <a:effectLst/>
                        </a:rPr>
                        <a:t>Total world population:</a:t>
                      </a:r>
                      <a:endParaRPr lang="en-GB"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8,000,000,000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1009123113"/>
                  </a:ext>
                </a:extLst>
              </a:tr>
              <a:tr h="802805">
                <a:tc>
                  <a:txBody>
                    <a:bodyPr/>
                    <a:lstStyle/>
                    <a:p>
                      <a:pPr marL="457200" indent="-457200" rtl="0" fontAlgn="b">
                        <a:buFont typeface="Wingdings" panose="05000000000000000000" pitchFamily="2" charset="2"/>
                        <a:buChar char="§"/>
                      </a:pPr>
                      <a:r>
                        <a:rPr lang="en-US" sz="3200" b="0" dirty="0">
                          <a:solidFill>
                            <a:schemeClr val="bg1"/>
                          </a:solidFill>
                          <a:effectLst/>
                        </a:rPr>
                        <a:t>Approx total population with access to technology (40%):</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3,200,000,000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958260069"/>
                  </a:ext>
                </a:extLst>
              </a:tr>
              <a:tr h="883105">
                <a:tc>
                  <a:txBody>
                    <a:bodyPr/>
                    <a:lstStyle/>
                    <a:p>
                      <a:pPr marL="457200" indent="-457200" rtl="0" fontAlgn="b">
                        <a:buFont typeface="Wingdings" panose="05000000000000000000" pitchFamily="2" charset="2"/>
                        <a:buChar char="§"/>
                      </a:pPr>
                      <a:r>
                        <a:rPr lang="en-US" sz="3200" b="1" dirty="0">
                          <a:solidFill>
                            <a:schemeClr val="bg1"/>
                          </a:solidFill>
                          <a:effectLst/>
                        </a:rPr>
                        <a:t>(TAM) </a:t>
                      </a:r>
                      <a:r>
                        <a:rPr lang="en-US" sz="3200" b="0" dirty="0">
                          <a:solidFill>
                            <a:schemeClr val="bg1"/>
                          </a:solidFill>
                          <a:effectLst/>
                        </a:rPr>
                        <a:t>Total potential population - people with mental disorders (1 in 8 of global population):</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400,000,000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461616330"/>
                  </a:ext>
                </a:extLst>
              </a:tr>
              <a:tr h="646139">
                <a:tc>
                  <a:txBody>
                    <a:bodyPr/>
                    <a:lstStyle/>
                    <a:p>
                      <a:pPr marL="457200" indent="-457200" rtl="0" fontAlgn="b">
                        <a:buFont typeface="Wingdings" panose="05000000000000000000" pitchFamily="2" charset="2"/>
                        <a:buChar char="§"/>
                      </a:pPr>
                      <a:r>
                        <a:rPr lang="en-US" sz="3200" b="0" dirty="0">
                          <a:solidFill>
                            <a:schemeClr val="bg1"/>
                          </a:solidFill>
                          <a:effectLst/>
                        </a:rPr>
                        <a:t>(</a:t>
                      </a:r>
                      <a:r>
                        <a:rPr lang="en-US" sz="3200" b="1" dirty="0">
                          <a:solidFill>
                            <a:schemeClr val="bg1"/>
                          </a:solidFill>
                          <a:effectLst/>
                        </a:rPr>
                        <a:t>SAM) </a:t>
                      </a:r>
                      <a:r>
                        <a:rPr lang="en-US" sz="3200" b="0" dirty="0">
                          <a:solidFill>
                            <a:schemeClr val="bg1"/>
                          </a:solidFill>
                          <a:effectLst/>
                        </a:rPr>
                        <a:t>Target number of users (0.1%)</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400,000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3726739488"/>
                  </a:ext>
                </a:extLst>
              </a:tr>
              <a:tr h="441553">
                <a:tc>
                  <a:txBody>
                    <a:bodyPr/>
                    <a:lstStyle/>
                    <a:p>
                      <a:pPr marL="457200" indent="-457200" rtl="0" fontAlgn="b">
                        <a:buFont typeface="Wingdings" panose="05000000000000000000" pitchFamily="2" charset="2"/>
                        <a:buChar char="§"/>
                      </a:pPr>
                      <a:r>
                        <a:rPr lang="en-US" sz="3200" b="0" dirty="0">
                          <a:solidFill>
                            <a:schemeClr val="bg1"/>
                          </a:solidFill>
                          <a:effectLst/>
                        </a:rPr>
                        <a:t>Avg number of sessions per month per user:</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2</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1397860485"/>
                  </a:ext>
                </a:extLst>
              </a:tr>
              <a:tr h="441553">
                <a:tc>
                  <a:txBody>
                    <a:bodyPr/>
                    <a:lstStyle/>
                    <a:p>
                      <a:pPr marL="457200" indent="-457200" rtl="0" fontAlgn="b">
                        <a:buFont typeface="Wingdings" panose="05000000000000000000" pitchFamily="2" charset="2"/>
                        <a:buChar char="§"/>
                      </a:pPr>
                      <a:r>
                        <a:rPr lang="en-US" sz="3200" b="0" dirty="0">
                          <a:solidFill>
                            <a:schemeClr val="bg1"/>
                          </a:solidFill>
                          <a:effectLst/>
                        </a:rPr>
                        <a:t>Avg number of sessions per year for target users per year:</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9,600,000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3923136719"/>
                  </a:ext>
                </a:extLst>
              </a:tr>
              <a:tr h="441553">
                <a:tc>
                  <a:txBody>
                    <a:bodyPr/>
                    <a:lstStyle/>
                    <a:p>
                      <a:pPr marL="457200" indent="-457200" rtl="0" fontAlgn="b">
                        <a:buFont typeface="Wingdings" panose="05000000000000000000" pitchFamily="2" charset="2"/>
                        <a:buChar char="§"/>
                      </a:pPr>
                      <a:r>
                        <a:rPr lang="en-GB" sz="3200" b="0" dirty="0">
                          <a:solidFill>
                            <a:schemeClr val="bg1"/>
                          </a:solidFill>
                          <a:effectLst/>
                        </a:rPr>
                        <a:t>Approx per session charge:</a:t>
                      </a:r>
                      <a:endParaRPr lang="en-GB"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USD.1</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4175819590"/>
                  </a:ext>
                </a:extLst>
              </a:tr>
              <a:tr h="441553">
                <a:tc>
                  <a:txBody>
                    <a:bodyPr/>
                    <a:lstStyle/>
                    <a:p>
                      <a:pPr marL="457200" indent="-457200" rtl="0" fontAlgn="b">
                        <a:buFont typeface="Wingdings" panose="05000000000000000000" pitchFamily="2" charset="2"/>
                        <a:buChar char="§"/>
                      </a:pPr>
                      <a:r>
                        <a:rPr lang="en-US" sz="3200" b="0" dirty="0">
                          <a:solidFill>
                            <a:schemeClr val="bg1"/>
                          </a:solidFill>
                          <a:effectLst/>
                        </a:rPr>
                        <a:t>Approx total revenue per year:</a:t>
                      </a:r>
                      <a:endParaRPr lang="en-US" sz="3200" b="0" dirty="0">
                        <a:solidFill>
                          <a:schemeClr val="bg1"/>
                        </a:solidFill>
                        <a:effectLst/>
                        <a:latin typeface="+mn-lt"/>
                      </a:endParaRPr>
                    </a:p>
                  </a:txBody>
                  <a:tcPr marL="12167" marR="12167" marT="0" marB="0" anchor="ctr">
                    <a:solidFill>
                      <a:schemeClr val="accent3">
                        <a:lumMod val="75000"/>
                      </a:schemeClr>
                    </a:solidFill>
                  </a:tcPr>
                </a:tc>
                <a:tc>
                  <a:txBody>
                    <a:bodyPr/>
                    <a:lstStyle/>
                    <a:p>
                      <a:pPr rtl="0" fontAlgn="b"/>
                      <a:r>
                        <a:rPr lang="en-GB" sz="3200" b="1" dirty="0">
                          <a:solidFill>
                            <a:schemeClr val="bg1"/>
                          </a:solidFill>
                          <a:effectLst/>
                        </a:rPr>
                        <a:t>USD.9,600,000</a:t>
                      </a:r>
                      <a:endParaRPr lang="en-GB" sz="3200" b="1" dirty="0">
                        <a:solidFill>
                          <a:schemeClr val="bg1"/>
                        </a:solidFill>
                        <a:effectLst/>
                        <a:latin typeface="+mn-lt"/>
                      </a:endParaRPr>
                    </a:p>
                  </a:txBody>
                  <a:tcPr marL="12167" marR="12167" marT="0" marB="0" anchor="ctr">
                    <a:solidFill>
                      <a:schemeClr val="accent3">
                        <a:lumMod val="75000"/>
                      </a:schemeClr>
                    </a:solidFill>
                  </a:tcPr>
                </a:tc>
                <a:extLst>
                  <a:ext uri="{0D108BD9-81ED-4DB2-BD59-A6C34878D82A}">
                    <a16:rowId xmlns:a16="http://schemas.microsoft.com/office/drawing/2014/main" val="3814406988"/>
                  </a:ext>
                </a:extLst>
              </a:tr>
            </a:tbl>
          </a:graphicData>
        </a:graphic>
      </p:graphicFrame>
      <p:sp>
        <p:nvSpPr>
          <p:cNvPr id="4" name="Freeform 4"/>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2"/>
            <a:stretch>
              <a:fillRect/>
            </a:stretch>
          </a:blipFill>
        </p:spPr>
        <p:txBody>
          <a:bodyPr/>
          <a:lstStyle/>
          <a:p>
            <a:endParaRPr lang="en-GB"/>
          </a:p>
        </p:txBody>
      </p:sp>
      <p:sp>
        <p:nvSpPr>
          <p:cNvPr id="5" name="Freeform 5"/>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3"/>
            <a:stretch>
              <a:fillRect/>
            </a:stretch>
          </a:blipFill>
        </p:spPr>
        <p:txBody>
          <a:bodyPr/>
          <a:lstStyle/>
          <a:p>
            <a:endParaRPr lang="en-GB"/>
          </a:p>
        </p:txBody>
      </p:sp>
      <p:sp>
        <p:nvSpPr>
          <p:cNvPr id="17" name="TextBox 17"/>
          <p:cNvSpPr txBox="1"/>
          <p:nvPr/>
        </p:nvSpPr>
        <p:spPr>
          <a:xfrm>
            <a:off x="3613130" y="3086100"/>
            <a:ext cx="11064894" cy="1231106"/>
          </a:xfrm>
          <a:prstGeom prst="rect">
            <a:avLst/>
          </a:prstGeom>
        </p:spPr>
        <p:txBody>
          <a:bodyPr wrap="square" lIns="0" tIns="0" rIns="0" bIns="0" rtlCol="0" anchor="t">
            <a:spAutoFit/>
          </a:bodyPr>
          <a:lstStyle/>
          <a:p>
            <a:r>
              <a:rPr lang="en-US" sz="4000" b="1" dirty="0">
                <a:solidFill>
                  <a:srgbClr val="FFFFFF"/>
                </a:solidFill>
                <a:latin typeface="Arial" panose="020B0604020202020204" pitchFamily="34" charset="0"/>
                <a:ea typeface="Open Sauce Light"/>
                <a:cs typeface="Arial" panose="020B0604020202020204" pitchFamily="34" charset="0"/>
                <a:sym typeface="Open Sauce Light"/>
              </a:rPr>
              <a:t>Total Addressable Market (TAM) &amp; Serviceable Addressable Market (SAM)</a:t>
            </a:r>
          </a:p>
        </p:txBody>
      </p:sp>
      <p:sp>
        <p:nvSpPr>
          <p:cNvPr id="25" name="TextBox 2">
            <a:extLst>
              <a:ext uri="{FF2B5EF4-FFF2-40B4-BE49-F238E27FC236}">
                <a16:creationId xmlns:a16="http://schemas.microsoft.com/office/drawing/2014/main" id="{08E0B138-CF5A-3D1A-BB02-A58F715AB07D}"/>
              </a:ext>
            </a:extLst>
          </p:cNvPr>
          <p:cNvSpPr txBox="1"/>
          <p:nvPr/>
        </p:nvSpPr>
        <p:spPr>
          <a:xfrm>
            <a:off x="3500023" y="1384329"/>
            <a:ext cx="11287955" cy="1415772"/>
          </a:xfrm>
          <a:prstGeom prst="rect">
            <a:avLst/>
          </a:prstGeom>
        </p:spPr>
        <p:txBody>
          <a:bodyPr lIns="0" tIns="0" rIns="0" bIns="0" rtlCol="0" anchor="t">
            <a:spAutoFit/>
          </a:bodyPr>
          <a:lstStyle/>
          <a:p>
            <a:pPr algn="ctr"/>
            <a:r>
              <a:rPr lang="en-US" sz="6000" dirty="0">
                <a:solidFill>
                  <a:srgbClr val="FFFFFF"/>
                </a:solidFill>
                <a:latin typeface="Poppins Bold"/>
                <a:ea typeface="Poppins Bold"/>
                <a:cs typeface="Poppins Bold"/>
                <a:sym typeface="Poppins Bold"/>
              </a:rPr>
              <a:t>BUSINESS POTENTIAL –</a:t>
            </a:r>
          </a:p>
          <a:p>
            <a:pPr algn="ctr"/>
            <a:r>
              <a:rPr lang="en-US" sz="3200" dirty="0">
                <a:solidFill>
                  <a:srgbClr val="FFFFFF"/>
                </a:solidFill>
                <a:latin typeface="Poppins Bold"/>
                <a:ea typeface="Poppins Bold"/>
                <a:cs typeface="Poppins Bold"/>
                <a:sym typeface="Poppins Bold"/>
              </a:rPr>
              <a:t>ONLY FOR MAIN REVENUE STREAM</a:t>
            </a:r>
          </a:p>
        </p:txBody>
      </p:sp>
    </p:spTree>
    <p:extLst>
      <p:ext uri="{BB962C8B-B14F-4D97-AF65-F5344CB8AC3E}">
        <p14:creationId xmlns:p14="http://schemas.microsoft.com/office/powerpoint/2010/main" val="118704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55A3"/>
        </a:solidFill>
        <a:effectLst/>
      </p:bgPr>
    </p:bg>
    <p:spTree>
      <p:nvGrpSpPr>
        <p:cNvPr id="1" name=""/>
        <p:cNvGrpSpPr/>
        <p:nvPr/>
      </p:nvGrpSpPr>
      <p:grpSpPr>
        <a:xfrm>
          <a:off x="0" y="0"/>
          <a:ext cx="0" cy="0"/>
          <a:chOff x="0" y="0"/>
          <a:chExt cx="0" cy="0"/>
        </a:xfrm>
      </p:grpSpPr>
      <p:sp>
        <p:nvSpPr>
          <p:cNvPr id="4" name="Freeform 4"/>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2"/>
            <a:stretch>
              <a:fillRect/>
            </a:stretch>
          </a:blipFill>
        </p:spPr>
        <p:txBody>
          <a:bodyPr/>
          <a:lstStyle/>
          <a:p>
            <a:endParaRPr lang="en-GB"/>
          </a:p>
        </p:txBody>
      </p:sp>
      <p:sp>
        <p:nvSpPr>
          <p:cNvPr id="5" name="Freeform 5"/>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3"/>
            <a:stretch>
              <a:fillRect/>
            </a:stretch>
          </a:blipFill>
        </p:spPr>
        <p:txBody>
          <a:bodyPr/>
          <a:lstStyle/>
          <a:p>
            <a:endParaRPr lang="en-GB"/>
          </a:p>
        </p:txBody>
      </p:sp>
      <p:sp>
        <p:nvSpPr>
          <p:cNvPr id="17" name="TextBox 17"/>
          <p:cNvSpPr txBox="1"/>
          <p:nvPr/>
        </p:nvSpPr>
        <p:spPr>
          <a:xfrm>
            <a:off x="990600" y="3501712"/>
            <a:ext cx="11064894" cy="615553"/>
          </a:xfrm>
          <a:prstGeom prst="rect">
            <a:avLst/>
          </a:prstGeom>
        </p:spPr>
        <p:txBody>
          <a:bodyPr wrap="square" lIns="0" tIns="0" rIns="0" bIns="0" rtlCol="0" anchor="t">
            <a:spAutoFit/>
          </a:bodyPr>
          <a:lstStyle/>
          <a:p>
            <a:r>
              <a:rPr lang="en-US" sz="4000" b="1" dirty="0">
                <a:solidFill>
                  <a:srgbClr val="FFFFFF"/>
                </a:solidFill>
                <a:latin typeface="Arial" panose="020B0604020202020204" pitchFamily="34" charset="0"/>
                <a:ea typeface="Open Sauce Light"/>
                <a:cs typeface="Arial" panose="020B0604020202020204" pitchFamily="34" charset="0"/>
                <a:sym typeface="Open Sauce Light"/>
              </a:rPr>
              <a:t>Revenue projections - </a:t>
            </a:r>
            <a:r>
              <a:rPr lang="en-US" sz="4000" b="1" dirty="0">
                <a:solidFill>
                  <a:srgbClr val="FFFFFF"/>
                </a:solidFill>
                <a:latin typeface="Arial" panose="020B0604020202020204" pitchFamily="34" charset="0"/>
                <a:cs typeface="Arial" panose="020B0604020202020204" pitchFamily="34" charset="0"/>
                <a:sym typeface="Poppins Bold"/>
              </a:rPr>
              <a:t>T</a:t>
            </a:r>
            <a:r>
              <a:rPr lang="en-US" sz="4000" b="1" dirty="0">
                <a:solidFill>
                  <a:srgbClr val="FFFFFF"/>
                </a:solidFill>
                <a:latin typeface="Arial" panose="020B0604020202020204" pitchFamily="34" charset="0"/>
                <a:ea typeface="Poppins Bold"/>
                <a:cs typeface="Arial" panose="020B0604020202020204" pitchFamily="34" charset="0"/>
                <a:sym typeface="Poppins Bold"/>
              </a:rPr>
              <a:t>hought process</a:t>
            </a:r>
          </a:p>
        </p:txBody>
      </p:sp>
      <p:sp>
        <p:nvSpPr>
          <p:cNvPr id="25" name="TextBox 2">
            <a:extLst>
              <a:ext uri="{FF2B5EF4-FFF2-40B4-BE49-F238E27FC236}">
                <a16:creationId xmlns:a16="http://schemas.microsoft.com/office/drawing/2014/main" id="{08E0B138-CF5A-3D1A-BB02-A58F715AB07D}"/>
              </a:ext>
            </a:extLst>
          </p:cNvPr>
          <p:cNvSpPr txBox="1"/>
          <p:nvPr/>
        </p:nvSpPr>
        <p:spPr>
          <a:xfrm>
            <a:off x="3500023" y="1384329"/>
            <a:ext cx="11287955" cy="923330"/>
          </a:xfrm>
          <a:prstGeom prst="rect">
            <a:avLst/>
          </a:prstGeom>
        </p:spPr>
        <p:txBody>
          <a:bodyPr lIns="0" tIns="0" rIns="0" bIns="0" rtlCol="0" anchor="t">
            <a:spAutoFit/>
          </a:bodyPr>
          <a:lstStyle/>
          <a:p>
            <a:pPr algn="ctr"/>
            <a:r>
              <a:rPr lang="en-US" sz="6000" dirty="0">
                <a:solidFill>
                  <a:srgbClr val="FFFFFF"/>
                </a:solidFill>
                <a:latin typeface="Poppins Bold"/>
                <a:ea typeface="Poppins Bold"/>
                <a:cs typeface="Poppins Bold"/>
                <a:sym typeface="Poppins Bold"/>
              </a:rPr>
              <a:t>BUSINESS POTENTIAL</a:t>
            </a:r>
          </a:p>
        </p:txBody>
      </p:sp>
      <p:sp>
        <p:nvSpPr>
          <p:cNvPr id="13" name="TextBox 12">
            <a:extLst>
              <a:ext uri="{FF2B5EF4-FFF2-40B4-BE49-F238E27FC236}">
                <a16:creationId xmlns:a16="http://schemas.microsoft.com/office/drawing/2014/main" id="{B3E1308E-B8EE-86CC-18A3-503D55D753FA}"/>
              </a:ext>
            </a:extLst>
          </p:cNvPr>
          <p:cNvSpPr txBox="1"/>
          <p:nvPr/>
        </p:nvSpPr>
        <p:spPr>
          <a:xfrm>
            <a:off x="839253" y="8420100"/>
            <a:ext cx="9451426" cy="707886"/>
          </a:xfrm>
          <a:prstGeom prst="rect">
            <a:avLst/>
          </a:prstGeom>
          <a:noFill/>
        </p:spPr>
        <p:txBody>
          <a:bodyPr wrap="square">
            <a:spAutoFit/>
          </a:bodyPr>
          <a:lstStyle/>
          <a:p>
            <a:r>
              <a:rPr lang="en-GB" sz="2000" b="1" dirty="0">
                <a:solidFill>
                  <a:schemeClr val="bg1"/>
                </a:solidFill>
              </a:rPr>
              <a:t>** Subscription charges (SAM*10) + Ads (250*10)</a:t>
            </a:r>
          </a:p>
          <a:p>
            <a:r>
              <a:rPr lang="en-GB" sz="2000" b="1" dirty="0">
                <a:solidFill>
                  <a:schemeClr val="bg1"/>
                </a:solidFill>
              </a:rPr>
              <a:t>The subscription and Ad charges vary as per geography</a:t>
            </a:r>
          </a:p>
        </p:txBody>
      </p:sp>
      <p:graphicFrame>
        <p:nvGraphicFramePr>
          <p:cNvPr id="6" name="Table 5">
            <a:extLst>
              <a:ext uri="{FF2B5EF4-FFF2-40B4-BE49-F238E27FC236}">
                <a16:creationId xmlns:a16="http://schemas.microsoft.com/office/drawing/2014/main" id="{69EA56F7-408C-FEB4-193F-BD07A403F93C}"/>
              </a:ext>
            </a:extLst>
          </p:cNvPr>
          <p:cNvGraphicFramePr>
            <a:graphicFrameLocks noGrp="1"/>
          </p:cNvGraphicFramePr>
          <p:nvPr>
            <p:extLst>
              <p:ext uri="{D42A27DB-BD31-4B8C-83A1-F6EECF244321}">
                <p14:modId xmlns:p14="http://schemas.microsoft.com/office/powerpoint/2010/main" val="2707604422"/>
              </p:ext>
            </p:extLst>
          </p:nvPr>
        </p:nvGraphicFramePr>
        <p:xfrm>
          <a:off x="823487" y="4881494"/>
          <a:ext cx="16738248" cy="2944246"/>
        </p:xfrm>
        <a:graphic>
          <a:graphicData uri="http://schemas.openxmlformats.org/drawingml/2006/table">
            <a:tbl>
              <a:tblPr/>
              <a:tblGrid>
                <a:gridCol w="1811499">
                  <a:extLst>
                    <a:ext uri="{9D8B030D-6E8A-4147-A177-3AD203B41FA5}">
                      <a16:colId xmlns:a16="http://schemas.microsoft.com/office/drawing/2014/main" val="4242808604"/>
                    </a:ext>
                  </a:extLst>
                </a:gridCol>
                <a:gridCol w="1479814">
                  <a:extLst>
                    <a:ext uri="{9D8B030D-6E8A-4147-A177-3AD203B41FA5}">
                      <a16:colId xmlns:a16="http://schemas.microsoft.com/office/drawing/2014/main" val="941531071"/>
                    </a:ext>
                  </a:extLst>
                </a:gridCol>
                <a:gridCol w="1981200">
                  <a:extLst>
                    <a:ext uri="{9D8B030D-6E8A-4147-A177-3AD203B41FA5}">
                      <a16:colId xmlns:a16="http://schemas.microsoft.com/office/drawing/2014/main" val="342290591"/>
                    </a:ext>
                  </a:extLst>
                </a:gridCol>
                <a:gridCol w="1981200">
                  <a:extLst>
                    <a:ext uri="{9D8B030D-6E8A-4147-A177-3AD203B41FA5}">
                      <a16:colId xmlns:a16="http://schemas.microsoft.com/office/drawing/2014/main" val="3844662061"/>
                    </a:ext>
                  </a:extLst>
                </a:gridCol>
                <a:gridCol w="1905000">
                  <a:extLst>
                    <a:ext uri="{9D8B030D-6E8A-4147-A177-3AD203B41FA5}">
                      <a16:colId xmlns:a16="http://schemas.microsoft.com/office/drawing/2014/main" val="838088442"/>
                    </a:ext>
                  </a:extLst>
                </a:gridCol>
                <a:gridCol w="1600200">
                  <a:extLst>
                    <a:ext uri="{9D8B030D-6E8A-4147-A177-3AD203B41FA5}">
                      <a16:colId xmlns:a16="http://schemas.microsoft.com/office/drawing/2014/main" val="2245167757"/>
                    </a:ext>
                  </a:extLst>
                </a:gridCol>
                <a:gridCol w="2438400">
                  <a:extLst>
                    <a:ext uri="{9D8B030D-6E8A-4147-A177-3AD203B41FA5}">
                      <a16:colId xmlns:a16="http://schemas.microsoft.com/office/drawing/2014/main" val="1977794589"/>
                    </a:ext>
                  </a:extLst>
                </a:gridCol>
                <a:gridCol w="1729436">
                  <a:extLst>
                    <a:ext uri="{9D8B030D-6E8A-4147-A177-3AD203B41FA5}">
                      <a16:colId xmlns:a16="http://schemas.microsoft.com/office/drawing/2014/main" val="3557530886"/>
                    </a:ext>
                  </a:extLst>
                </a:gridCol>
                <a:gridCol w="1811499">
                  <a:extLst>
                    <a:ext uri="{9D8B030D-6E8A-4147-A177-3AD203B41FA5}">
                      <a16:colId xmlns:a16="http://schemas.microsoft.com/office/drawing/2014/main" val="1174244089"/>
                    </a:ext>
                  </a:extLst>
                </a:gridCol>
              </a:tblGrid>
              <a:tr h="571500">
                <a:tc>
                  <a:txBody>
                    <a:bodyPr/>
                    <a:lstStyle/>
                    <a:p>
                      <a:pPr algn="ctr" rtl="0" fontAlgn="b"/>
                      <a:r>
                        <a:rPr lang="en-GB" sz="2200" b="1" dirty="0">
                          <a:solidFill>
                            <a:schemeClr val="bg1"/>
                          </a:solidFill>
                          <a:effectLst/>
                          <a:latin typeface="Arial" panose="020B0604020202020204" pitchFamily="34" charset="0"/>
                        </a:rPr>
                        <a:t>Geography</a:t>
                      </a:r>
                    </a:p>
                  </a:txBody>
                  <a:tcPr marL="20954" marR="20954"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GB" sz="2200" b="1" dirty="0">
                          <a:solidFill>
                            <a:schemeClr val="bg1"/>
                          </a:solidFill>
                          <a:effectLst/>
                          <a:latin typeface="Arial" panose="020B0604020202020204" pitchFamily="34" charset="0"/>
                        </a:rPr>
                        <a:t>Time Frame</a:t>
                      </a: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marL="0" algn="ctr" defTabSz="914400" rtl="0" eaLnBrk="1" fontAlgn="b" latinLnBrk="0" hangingPunct="1"/>
                      <a:r>
                        <a:rPr lang="en-US" sz="2200" b="1" kern="1200" dirty="0">
                          <a:solidFill>
                            <a:schemeClr val="bg1"/>
                          </a:solidFill>
                          <a:effectLst/>
                          <a:latin typeface="Arial" panose="020B0604020202020204" pitchFamily="34" charset="0"/>
                          <a:ea typeface="+mn-ea"/>
                          <a:cs typeface="+mn-cs"/>
                        </a:rPr>
                        <a:t>Approx Population</a:t>
                      </a:r>
                      <a:endParaRPr lang="en-GB" sz="2200" b="1" kern="1200" dirty="0">
                        <a:solidFill>
                          <a:schemeClr val="bg1"/>
                        </a:solidFill>
                        <a:effectLst/>
                        <a:latin typeface="Arial" panose="020B0604020202020204" pitchFamily="34" charset="0"/>
                        <a:ea typeface="+mn-ea"/>
                        <a:cs typeface="+mn-cs"/>
                      </a:endParaRP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marL="0" algn="ctr" defTabSz="914400" rtl="0" eaLnBrk="1" fontAlgn="b" latinLnBrk="0" hangingPunct="1"/>
                      <a:r>
                        <a:rPr lang="en-US" sz="2200" b="1" kern="1200" dirty="0">
                          <a:solidFill>
                            <a:schemeClr val="bg1"/>
                          </a:solidFill>
                          <a:effectLst/>
                          <a:latin typeface="Arial" panose="020B0604020202020204" pitchFamily="34" charset="0"/>
                          <a:ea typeface="+mn-ea"/>
                          <a:cs typeface="+mn-cs"/>
                        </a:rPr>
                        <a:t>TAM(P*0.7 for ME, 0.4 for world/8)</a:t>
                      </a:r>
                      <a:endParaRPr lang="en-GB" sz="2200" b="1" kern="1200" dirty="0">
                        <a:solidFill>
                          <a:schemeClr val="bg1"/>
                        </a:solidFill>
                        <a:effectLst/>
                        <a:latin typeface="Arial" panose="020B0604020202020204" pitchFamily="34" charset="0"/>
                        <a:ea typeface="+mn-ea"/>
                        <a:cs typeface="+mn-cs"/>
                      </a:endParaRP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US" sz="2200" b="1" dirty="0">
                          <a:solidFill>
                            <a:schemeClr val="bg1"/>
                          </a:solidFill>
                          <a:effectLst/>
                          <a:latin typeface="Arial" panose="020B0604020202020204" pitchFamily="34" charset="0"/>
                        </a:rPr>
                        <a:t>SAM (TAM*.01 for ME, .001 for world)</a:t>
                      </a: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GB" sz="2200" b="1" dirty="0">
                          <a:solidFill>
                            <a:schemeClr val="bg1"/>
                          </a:solidFill>
                          <a:effectLst/>
                          <a:latin typeface="Arial" panose="020B0604020202020204" pitchFamily="34" charset="0"/>
                        </a:rPr>
                        <a:t>User Sessions (SAM*24)</a:t>
                      </a: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GB" sz="2200" b="1" dirty="0">
                          <a:solidFill>
                            <a:schemeClr val="bg1"/>
                          </a:solidFill>
                          <a:effectLst/>
                          <a:latin typeface="Arial" panose="020B0604020202020204" pitchFamily="34" charset="0"/>
                        </a:rPr>
                        <a:t>Revenue from Main RS (USD.1/ session)</a:t>
                      </a:r>
                    </a:p>
                  </a:txBody>
                  <a:tcPr marL="20954" marR="20954"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US" sz="2200" b="1" kern="1200" dirty="0">
                          <a:solidFill>
                            <a:schemeClr val="bg1"/>
                          </a:solidFill>
                          <a:effectLst/>
                          <a:latin typeface="Arial" panose="020B0604020202020204" pitchFamily="34" charset="0"/>
                          <a:ea typeface="+mn-ea"/>
                          <a:cs typeface="+mn-cs"/>
                        </a:rPr>
                        <a:t>Revenue from Other RS **</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tc>
                  <a:txBody>
                    <a:bodyPr/>
                    <a:lstStyle/>
                    <a:p>
                      <a:pPr algn="ctr" rtl="0" fontAlgn="b"/>
                      <a:r>
                        <a:rPr lang="en-GB" sz="2200" b="1" kern="1200" dirty="0">
                          <a:solidFill>
                            <a:schemeClr val="bg1"/>
                          </a:solidFill>
                          <a:effectLst/>
                          <a:latin typeface="Arial" panose="020B0604020202020204" pitchFamily="34" charset="0"/>
                          <a:ea typeface="+mn-ea"/>
                          <a:cs typeface="+mn-cs"/>
                        </a:rPr>
                        <a:t>Total Revenue/ Year (USD)</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671701205"/>
                  </a:ext>
                </a:extLst>
              </a:tr>
              <a:tr h="597286">
                <a:tc>
                  <a:txBody>
                    <a:bodyPr/>
                    <a:lstStyle/>
                    <a:p>
                      <a:pPr rtl="0" fontAlgn="b"/>
                      <a:r>
                        <a:rPr lang="en-GB" sz="2200" b="0" dirty="0">
                          <a:effectLst/>
                          <a:latin typeface="Arial" panose="020B0604020202020204" pitchFamily="34" charset="0"/>
                        </a:rPr>
                        <a:t>UAE</a:t>
                      </a:r>
                    </a:p>
                  </a:txBody>
                  <a:tcPr marL="20954" marR="20954"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b"/>
                      <a:r>
                        <a:rPr lang="en-GB" sz="2200" b="0" dirty="0">
                          <a:effectLst/>
                          <a:latin typeface="Arial" panose="020B0604020202020204" pitchFamily="34" charset="0"/>
                        </a:rPr>
                        <a:t>1st Year</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dirty="0">
                          <a:effectLst/>
                          <a:latin typeface="Arial" panose="020B0604020202020204" pitchFamily="34" charset="0"/>
                        </a:rPr>
                        <a:t>12,500,000</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1,093,750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a:solidFill>
                            <a:schemeClr val="tx1"/>
                          </a:solidFill>
                          <a:effectLst/>
                          <a:latin typeface="Arial" panose="020B0604020202020204" pitchFamily="34" charset="0"/>
                          <a:ea typeface="+mn-ea"/>
                          <a:cs typeface="+mn-cs"/>
                        </a:rPr>
                        <a:t>5,469</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131,256</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131,256</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55,190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a:solidFill>
                            <a:schemeClr val="tx1"/>
                          </a:solidFill>
                          <a:effectLst/>
                          <a:latin typeface="Arial" panose="020B0604020202020204" pitchFamily="34" charset="0"/>
                          <a:ea typeface="+mn-ea"/>
                          <a:cs typeface="+mn-cs"/>
                        </a:rPr>
                        <a:t>186,446</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765519631"/>
                  </a:ext>
                </a:extLst>
              </a:tr>
              <a:tr h="45720">
                <a:tc>
                  <a:txBody>
                    <a:bodyPr/>
                    <a:lstStyle/>
                    <a:p>
                      <a:pPr rtl="0" fontAlgn="b"/>
                      <a:r>
                        <a:rPr lang="en-GB" sz="2200" b="0" dirty="0">
                          <a:effectLst/>
                          <a:latin typeface="Arial" panose="020B0604020202020204" pitchFamily="34" charset="0"/>
                        </a:rPr>
                        <a:t>GCC</a:t>
                      </a:r>
                    </a:p>
                  </a:txBody>
                  <a:tcPr marL="20954" marR="20954"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b"/>
                      <a:r>
                        <a:rPr lang="en-GB" sz="2200" b="0" dirty="0">
                          <a:effectLst/>
                          <a:latin typeface="Arial" panose="020B0604020202020204" pitchFamily="34" charset="0"/>
                        </a:rPr>
                        <a:t>2-3 Years</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dirty="0">
                          <a:effectLst/>
                          <a:latin typeface="Arial" panose="020B0604020202020204" pitchFamily="34" charset="0"/>
                        </a:rPr>
                        <a:t>60,000,000</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5,250,000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26,250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630,000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630,000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263,500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893,500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279408512"/>
                  </a:ext>
                </a:extLst>
              </a:tr>
              <a:tr h="99007">
                <a:tc>
                  <a:txBody>
                    <a:bodyPr/>
                    <a:lstStyle/>
                    <a:p>
                      <a:pPr rtl="0" fontAlgn="b"/>
                      <a:r>
                        <a:rPr lang="en-GB" sz="2200" b="0" dirty="0">
                          <a:effectLst/>
                          <a:latin typeface="Arial" panose="020B0604020202020204" pitchFamily="34" charset="0"/>
                        </a:rPr>
                        <a:t>Global</a:t>
                      </a:r>
                    </a:p>
                  </a:txBody>
                  <a:tcPr marL="20954" marR="20954"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rtl="0" fontAlgn="b"/>
                      <a:r>
                        <a:rPr lang="en-GB" sz="2200" b="0" dirty="0">
                          <a:effectLst/>
                          <a:latin typeface="Arial" panose="020B0604020202020204" pitchFamily="34" charset="0"/>
                        </a:rPr>
                        <a:t>From 4th year</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dirty="0">
                          <a:effectLst/>
                          <a:latin typeface="Arial" panose="020B0604020202020204" pitchFamily="34" charset="0"/>
                        </a:rPr>
                        <a:t>8,000,000,000</a:t>
                      </a:r>
                    </a:p>
                  </a:txBody>
                  <a:tcPr marL="20954" marR="20954"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400,000,000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400,000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9,600,000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9,600,000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4,002,500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tc>
                  <a:txBody>
                    <a:bodyPr/>
                    <a:lstStyle/>
                    <a:p>
                      <a:pPr algn="r" rtl="0" fontAlgn="b"/>
                      <a:r>
                        <a:rPr lang="en-GB" sz="2200" b="0" kern="1200" dirty="0">
                          <a:solidFill>
                            <a:schemeClr val="tx1"/>
                          </a:solidFill>
                          <a:effectLst/>
                          <a:latin typeface="Arial" panose="020B0604020202020204" pitchFamily="34" charset="0"/>
                          <a:ea typeface="+mn-ea"/>
                          <a:cs typeface="+mn-cs"/>
                        </a:rPr>
                        <a:t>13,602,500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3685125"/>
                  </a:ext>
                </a:extLst>
              </a:tr>
            </a:tbl>
          </a:graphicData>
        </a:graphic>
      </p:graphicFrame>
    </p:spTree>
    <p:extLst>
      <p:ext uri="{BB962C8B-B14F-4D97-AF65-F5344CB8AC3E}">
        <p14:creationId xmlns:p14="http://schemas.microsoft.com/office/powerpoint/2010/main" val="400457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0732035" y="2259836"/>
            <a:ext cx="5625294" cy="8314439"/>
          </a:xfrm>
          <a:custGeom>
            <a:avLst/>
            <a:gdLst/>
            <a:ahLst/>
            <a:cxnLst/>
            <a:rect l="l" t="t" r="r" b="b"/>
            <a:pathLst>
              <a:path w="5625294" h="8314439">
                <a:moveTo>
                  <a:pt x="0" y="0"/>
                </a:moveTo>
                <a:lnTo>
                  <a:pt x="5625294" y="0"/>
                </a:lnTo>
                <a:lnTo>
                  <a:pt x="5625294" y="8314440"/>
                </a:lnTo>
                <a:lnTo>
                  <a:pt x="0" y="8314440"/>
                </a:lnTo>
                <a:lnTo>
                  <a:pt x="0" y="0"/>
                </a:lnTo>
                <a:close/>
              </a:path>
            </a:pathLst>
          </a:custGeom>
          <a:blipFill>
            <a:blip r:embed="rId4"/>
            <a:stretch>
              <a:fillRect/>
            </a:stretch>
          </a:blipFill>
        </p:spPr>
        <p:txBody>
          <a:bodyPr/>
          <a:lstStyle/>
          <a:p>
            <a:endParaRPr lang="en-GB" dirty="0"/>
          </a:p>
        </p:txBody>
      </p:sp>
      <p:sp>
        <p:nvSpPr>
          <p:cNvPr id="4" name="TextBox 4"/>
          <p:cNvSpPr txBox="1"/>
          <p:nvPr/>
        </p:nvSpPr>
        <p:spPr>
          <a:xfrm>
            <a:off x="1028700" y="1057275"/>
            <a:ext cx="105537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5" name="TextBox 5"/>
          <p:cNvSpPr txBox="1"/>
          <p:nvPr/>
        </p:nvSpPr>
        <p:spPr>
          <a:xfrm>
            <a:off x="1665694" y="2857500"/>
            <a:ext cx="8697506" cy="7201972"/>
          </a:xfrm>
          <a:prstGeom prst="rect">
            <a:avLst/>
          </a:prstGeom>
        </p:spPr>
        <p:txBody>
          <a:bodyPr wrap="square" lIns="0" tIns="0" rIns="0" bIns="0" rtlCol="0" anchor="t">
            <a:spAutoFit/>
          </a:bodyPr>
          <a:lstStyle/>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The app uses a Therapist-Patient dialogue database in the backend with vector embeddings for user dialogues additionally.</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The app also uses a dataset of 15 different emotion trigger class labels to classify any user dialogue</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When a patient submits his query prompt in the </a:t>
            </a:r>
            <a:r>
              <a:rPr lang="en-US" sz="2600" dirty="0" err="1">
                <a:solidFill>
                  <a:srgbClr val="000000"/>
                </a:solidFill>
                <a:latin typeface="Arial" panose="020B0604020202020204" pitchFamily="34" charset="0"/>
                <a:ea typeface="Open Sauce Light"/>
                <a:cs typeface="Arial" panose="020B0604020202020204" pitchFamily="34" charset="0"/>
                <a:sym typeface="Open Sauce Light"/>
              </a:rPr>
              <a:t>gradio</a:t>
            </a:r>
            <a:r>
              <a:rPr lang="en-US" sz="2600" dirty="0">
                <a:solidFill>
                  <a:srgbClr val="000000"/>
                </a:solidFill>
                <a:latin typeface="Arial" panose="020B0604020202020204" pitchFamily="34" charset="0"/>
                <a:ea typeface="Open Sauce Light"/>
                <a:cs typeface="Arial" panose="020B0604020202020204" pitchFamily="34" charset="0"/>
                <a:sym typeface="Open Sauce Light"/>
              </a:rPr>
              <a:t> app, that will be fetched, converted into an embedding vector and compared against all the embedded vectors in the database and the best match is picked as the therapist’s response.</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At the same time the app compares the accumulated patient’s dialogues, classifies them, picks up top five emotion triggers labels out of the possible 20 classes, with their corresponding normalized scores and creates a chart.</a:t>
            </a:r>
          </a:p>
        </p:txBody>
      </p:sp>
      <p:sp>
        <p:nvSpPr>
          <p:cNvPr id="7" name="Freeform 7"/>
          <p:cNvSpPr/>
          <p:nvPr/>
        </p:nvSpPr>
        <p:spPr>
          <a:xfrm>
            <a:off x="1028700" y="28956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6061340"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0" name="Freeform 10"/>
          <p:cNvSpPr/>
          <p:nvPr/>
        </p:nvSpPr>
        <p:spPr>
          <a:xfrm>
            <a:off x="14587264"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1" name="Freeform 11"/>
          <p:cNvSpPr/>
          <p:nvPr/>
        </p:nvSpPr>
        <p:spPr>
          <a:xfrm>
            <a:off x="11166225"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2" name="Freeform 12"/>
          <p:cNvSpPr/>
          <p:nvPr/>
        </p:nvSpPr>
        <p:spPr>
          <a:xfrm>
            <a:off x="12457756"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6" name="Freeform 7">
            <a:extLst>
              <a:ext uri="{FF2B5EF4-FFF2-40B4-BE49-F238E27FC236}">
                <a16:creationId xmlns:a16="http://schemas.microsoft.com/office/drawing/2014/main" id="{8F5AEB5E-1E78-A79B-60C8-36169A86D435}"/>
              </a:ext>
            </a:extLst>
          </p:cNvPr>
          <p:cNvSpPr/>
          <p:nvPr/>
        </p:nvSpPr>
        <p:spPr>
          <a:xfrm>
            <a:off x="1028700" y="4441162"/>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8" name="Freeform 7">
            <a:extLst>
              <a:ext uri="{FF2B5EF4-FFF2-40B4-BE49-F238E27FC236}">
                <a16:creationId xmlns:a16="http://schemas.microsoft.com/office/drawing/2014/main" id="{0C4D190D-A328-2F29-2089-D6AAFD61A5E8}"/>
              </a:ext>
            </a:extLst>
          </p:cNvPr>
          <p:cNvSpPr/>
          <p:nvPr/>
        </p:nvSpPr>
        <p:spPr>
          <a:xfrm>
            <a:off x="1028699" y="7995917"/>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7">
            <a:extLst>
              <a:ext uri="{FF2B5EF4-FFF2-40B4-BE49-F238E27FC236}">
                <a16:creationId xmlns:a16="http://schemas.microsoft.com/office/drawing/2014/main" id="{82A473C5-4A15-340C-7247-A8E9B7A0CE81}"/>
              </a:ext>
            </a:extLst>
          </p:cNvPr>
          <p:cNvSpPr/>
          <p:nvPr/>
        </p:nvSpPr>
        <p:spPr>
          <a:xfrm>
            <a:off x="1028700" y="5584162"/>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Tree>
    <p:extLst>
      <p:ext uri="{BB962C8B-B14F-4D97-AF65-F5344CB8AC3E}">
        <p14:creationId xmlns:p14="http://schemas.microsoft.com/office/powerpoint/2010/main" val="1165755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0732035" y="2259836"/>
            <a:ext cx="5625294" cy="8314439"/>
          </a:xfrm>
          <a:custGeom>
            <a:avLst/>
            <a:gdLst/>
            <a:ahLst/>
            <a:cxnLst/>
            <a:rect l="l" t="t" r="r" b="b"/>
            <a:pathLst>
              <a:path w="5625294" h="8314439">
                <a:moveTo>
                  <a:pt x="0" y="0"/>
                </a:moveTo>
                <a:lnTo>
                  <a:pt x="5625294" y="0"/>
                </a:lnTo>
                <a:lnTo>
                  <a:pt x="5625294" y="8314440"/>
                </a:lnTo>
                <a:lnTo>
                  <a:pt x="0" y="8314440"/>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028700" y="1057275"/>
            <a:ext cx="105537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5" name="TextBox 5"/>
          <p:cNvSpPr txBox="1"/>
          <p:nvPr/>
        </p:nvSpPr>
        <p:spPr>
          <a:xfrm>
            <a:off x="1665694" y="2933700"/>
            <a:ext cx="9066341" cy="5201424"/>
          </a:xfrm>
          <a:prstGeom prst="rect">
            <a:avLst/>
          </a:prstGeom>
        </p:spPr>
        <p:txBody>
          <a:bodyPr wrap="square" lIns="0" tIns="0" rIns="0" bIns="0" rtlCol="0" anchor="t">
            <a:spAutoFit/>
          </a:bodyPr>
          <a:lstStyle/>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The chart and the therapist’s response are pushed to the </a:t>
            </a:r>
            <a:r>
              <a:rPr lang="en-US" sz="2600" dirty="0" err="1">
                <a:solidFill>
                  <a:srgbClr val="000000"/>
                </a:solidFill>
                <a:latin typeface="Arial" panose="020B0604020202020204" pitchFamily="34" charset="0"/>
                <a:ea typeface="Open Sauce Light"/>
                <a:cs typeface="Arial" panose="020B0604020202020204" pitchFamily="34" charset="0"/>
                <a:sym typeface="Open Sauce Light"/>
              </a:rPr>
              <a:t>gradio</a:t>
            </a:r>
            <a:r>
              <a:rPr lang="en-US" sz="2600" dirty="0">
                <a:solidFill>
                  <a:srgbClr val="000000"/>
                </a:solidFill>
                <a:latin typeface="Arial" panose="020B0604020202020204" pitchFamily="34" charset="0"/>
                <a:ea typeface="Open Sauce Light"/>
                <a:cs typeface="Arial" panose="020B0604020202020204" pitchFamily="34" charset="0"/>
                <a:sym typeface="Open Sauce Light"/>
              </a:rPr>
              <a:t> app for display.</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All the previous steps are repeated for all patient’s prompts in the session.</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At the end of session, upon user’s request, the application uses AI71 API and Falcon-180B </a:t>
            </a:r>
            <a:r>
              <a:rPr lang="en-US" sz="2600" dirty="0" err="1">
                <a:solidFill>
                  <a:srgbClr val="000000"/>
                </a:solidFill>
                <a:latin typeface="Arial" panose="020B0604020202020204" pitchFamily="34" charset="0"/>
                <a:ea typeface="Open Sauce Light"/>
                <a:cs typeface="Arial" panose="020B0604020202020204" pitchFamily="34" charset="0"/>
                <a:sym typeface="Open Sauce Light"/>
              </a:rPr>
              <a:t>GenAI</a:t>
            </a:r>
            <a:r>
              <a:rPr lang="en-US" sz="2600" dirty="0">
                <a:solidFill>
                  <a:srgbClr val="000000"/>
                </a:solidFill>
                <a:latin typeface="Arial" panose="020B0604020202020204" pitchFamily="34" charset="0"/>
                <a:ea typeface="Open Sauce Light"/>
                <a:cs typeface="Arial" panose="020B0604020202020204" pitchFamily="34" charset="0"/>
                <a:sym typeface="Open Sauce Light"/>
              </a:rPr>
              <a:t> model, initiates one call for summarization and another call to generate recommendations from summary.</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These are in turn pushed to the </a:t>
            </a:r>
            <a:r>
              <a:rPr lang="en-US" sz="2600" dirty="0" err="1">
                <a:solidFill>
                  <a:srgbClr val="000000"/>
                </a:solidFill>
                <a:latin typeface="Arial" panose="020B0604020202020204" pitchFamily="34" charset="0"/>
                <a:ea typeface="Open Sauce Light"/>
                <a:cs typeface="Arial" panose="020B0604020202020204" pitchFamily="34" charset="0"/>
                <a:sym typeface="Open Sauce Light"/>
              </a:rPr>
              <a:t>gradio</a:t>
            </a:r>
            <a:r>
              <a:rPr lang="en-US" sz="2600" dirty="0">
                <a:solidFill>
                  <a:srgbClr val="000000"/>
                </a:solidFill>
                <a:latin typeface="Arial" panose="020B0604020202020204" pitchFamily="34" charset="0"/>
                <a:ea typeface="Open Sauce Light"/>
                <a:cs typeface="Arial" panose="020B0604020202020204" pitchFamily="34" charset="0"/>
                <a:sym typeface="Open Sauce Light"/>
              </a:rPr>
              <a:t> app for display along with session date and time.</a:t>
            </a:r>
          </a:p>
        </p:txBody>
      </p:sp>
      <p:sp>
        <p:nvSpPr>
          <p:cNvPr id="7" name="Freeform 7"/>
          <p:cNvSpPr/>
          <p:nvPr/>
        </p:nvSpPr>
        <p:spPr>
          <a:xfrm>
            <a:off x="1028700" y="29718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6061340"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0" name="Freeform 10"/>
          <p:cNvSpPr/>
          <p:nvPr/>
        </p:nvSpPr>
        <p:spPr>
          <a:xfrm>
            <a:off x="14587264"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1" name="Freeform 11"/>
          <p:cNvSpPr/>
          <p:nvPr/>
        </p:nvSpPr>
        <p:spPr>
          <a:xfrm>
            <a:off x="11166225"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2" name="Freeform 12"/>
          <p:cNvSpPr/>
          <p:nvPr/>
        </p:nvSpPr>
        <p:spPr>
          <a:xfrm>
            <a:off x="12457756"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6" name="Freeform 7">
            <a:extLst>
              <a:ext uri="{FF2B5EF4-FFF2-40B4-BE49-F238E27FC236}">
                <a16:creationId xmlns:a16="http://schemas.microsoft.com/office/drawing/2014/main" id="{8F5AEB5E-1E78-A79B-60C8-36169A86D435}"/>
              </a:ext>
            </a:extLst>
          </p:cNvPr>
          <p:cNvSpPr/>
          <p:nvPr/>
        </p:nvSpPr>
        <p:spPr>
          <a:xfrm>
            <a:off x="1028700" y="4109717"/>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8" name="Freeform 7">
            <a:extLst>
              <a:ext uri="{FF2B5EF4-FFF2-40B4-BE49-F238E27FC236}">
                <a16:creationId xmlns:a16="http://schemas.microsoft.com/office/drawing/2014/main" id="{0C4D190D-A328-2F29-2089-D6AAFD61A5E8}"/>
              </a:ext>
            </a:extLst>
          </p:cNvPr>
          <p:cNvSpPr/>
          <p:nvPr/>
        </p:nvSpPr>
        <p:spPr>
          <a:xfrm>
            <a:off x="1031328" y="72771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7">
            <a:extLst>
              <a:ext uri="{FF2B5EF4-FFF2-40B4-BE49-F238E27FC236}">
                <a16:creationId xmlns:a16="http://schemas.microsoft.com/office/drawing/2014/main" id="{82A473C5-4A15-340C-7247-A8E9B7A0CE81}"/>
              </a:ext>
            </a:extLst>
          </p:cNvPr>
          <p:cNvSpPr/>
          <p:nvPr/>
        </p:nvSpPr>
        <p:spPr>
          <a:xfrm>
            <a:off x="1028700" y="5328917"/>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Tree>
    <p:extLst>
      <p:ext uri="{BB962C8B-B14F-4D97-AF65-F5344CB8AC3E}">
        <p14:creationId xmlns:p14="http://schemas.microsoft.com/office/powerpoint/2010/main" val="314767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traight Connector 3">
            <a:extLst>
              <a:ext uri="{FF2B5EF4-FFF2-40B4-BE49-F238E27FC236}">
                <a16:creationId xmlns:a16="http://schemas.microsoft.com/office/drawing/2014/main" id="{76DA27C2-E354-841F-1550-7DB7310AF313}"/>
              </a:ext>
            </a:extLst>
          </p:cNvPr>
          <p:cNvSpPr/>
          <p:nvPr/>
        </p:nvSpPr>
        <p:spPr>
          <a:xfrm>
            <a:off x="14897726" y="8421511"/>
            <a:ext cx="45719" cy="455790"/>
          </a:xfrm>
          <a:custGeom>
            <a:avLst/>
            <a:gdLst/>
            <a:ahLst/>
            <a:cxnLst/>
            <a:rect l="0" t="0" r="0" b="0"/>
            <a:pathLst>
              <a:path>
                <a:moveTo>
                  <a:pt x="45720" y="0"/>
                </a:moveTo>
                <a:lnTo>
                  <a:pt x="45720" y="468061"/>
                </a:lnTo>
              </a:path>
            </a:pathLst>
          </a:custGeom>
          <a:noFill/>
          <a:ln>
            <a:solidFill>
              <a:schemeClr val="accent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3"/>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3205753" cy="984885"/>
          </a:xfrm>
          <a:prstGeom prst="rect">
            <a:avLst/>
          </a:prstGeom>
        </p:spPr>
        <p:txBody>
          <a:bodyPr wrap="square" lIns="0" tIns="0" rIns="0" bIns="0" rtlCol="0" anchor="t">
            <a:spAutoFit/>
          </a:bodyPr>
          <a:lstStyle/>
          <a:p>
            <a:r>
              <a:rPr lang="en-US" sz="3200" b="0" i="0" dirty="0">
                <a:solidFill>
                  <a:srgbClr val="1F1F1F"/>
                </a:solidFill>
                <a:effectLst/>
                <a:highlight>
                  <a:srgbClr val="FFFFFF"/>
                </a:highlight>
                <a:latin typeface="Arial" panose="020B0604020202020204" pitchFamily="34" charset="0"/>
                <a:cs typeface="Arial" panose="020B0604020202020204" pitchFamily="34" charset="0"/>
              </a:rPr>
              <a:t>Application </a:t>
            </a:r>
          </a:p>
          <a:p>
            <a:r>
              <a:rPr lang="en-US" sz="3200" b="0" i="0" dirty="0">
                <a:solidFill>
                  <a:srgbClr val="1F1F1F"/>
                </a:solidFill>
                <a:effectLst/>
                <a:highlight>
                  <a:srgbClr val="FFFFFF"/>
                </a:highlight>
                <a:latin typeface="Arial" panose="020B0604020202020204" pitchFamily="34" charset="0"/>
                <a:cs typeface="Arial" panose="020B0604020202020204" pitchFamily="34" charset="0"/>
              </a:rPr>
              <a:t>Workflow</a:t>
            </a:r>
            <a:endParaRPr lang="en-US" sz="32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478932" y="787107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graphicFrame>
        <p:nvGraphicFramePr>
          <p:cNvPr id="3" name="Diagram 2">
            <a:extLst>
              <a:ext uri="{FF2B5EF4-FFF2-40B4-BE49-F238E27FC236}">
                <a16:creationId xmlns:a16="http://schemas.microsoft.com/office/drawing/2014/main" id="{6911748D-FB81-8BFD-C335-0E172BCA6E92}"/>
              </a:ext>
            </a:extLst>
          </p:cNvPr>
          <p:cNvGraphicFramePr/>
          <p:nvPr>
            <p:extLst>
              <p:ext uri="{D42A27DB-BD31-4B8C-83A1-F6EECF244321}">
                <p14:modId xmlns:p14="http://schemas.microsoft.com/office/powerpoint/2010/main" val="490914886"/>
              </p:ext>
            </p:extLst>
          </p:nvPr>
        </p:nvGraphicFramePr>
        <p:xfrm>
          <a:off x="4800160" y="2092813"/>
          <a:ext cx="13106840" cy="50345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5" name="Group 4">
            <a:extLst>
              <a:ext uri="{FF2B5EF4-FFF2-40B4-BE49-F238E27FC236}">
                <a16:creationId xmlns:a16="http://schemas.microsoft.com/office/drawing/2014/main" id="{583E5438-5EC3-5F7D-32B2-7D9BE0666A92}"/>
              </a:ext>
            </a:extLst>
          </p:cNvPr>
          <p:cNvGrpSpPr/>
          <p:nvPr/>
        </p:nvGrpSpPr>
        <p:grpSpPr>
          <a:xfrm>
            <a:off x="4823894" y="7353300"/>
            <a:ext cx="13106840" cy="1098184"/>
            <a:chOff x="22077" y="5689978"/>
            <a:chExt cx="12192000" cy="2435981"/>
          </a:xfrm>
          <a:solidFill>
            <a:schemeClr val="accent3">
              <a:lumMod val="20000"/>
              <a:lumOff val="80000"/>
            </a:schemeClr>
          </a:solidFill>
        </p:grpSpPr>
        <p:sp>
          <p:nvSpPr>
            <p:cNvPr id="9" name="Rectangle: Rounded Corners 8">
              <a:extLst>
                <a:ext uri="{FF2B5EF4-FFF2-40B4-BE49-F238E27FC236}">
                  <a16:creationId xmlns:a16="http://schemas.microsoft.com/office/drawing/2014/main" id="{227E0E47-9507-D716-B533-C3C93C3C524F}"/>
                </a:ext>
              </a:extLst>
            </p:cNvPr>
            <p:cNvSpPr/>
            <p:nvPr/>
          </p:nvSpPr>
          <p:spPr>
            <a:xfrm>
              <a:off x="22077" y="5689978"/>
              <a:ext cx="12192000" cy="2435981"/>
            </a:xfrm>
            <a:prstGeom prst="roundRect">
              <a:avLst>
                <a:gd name="adj" fmla="val 10000"/>
              </a:avLst>
            </a:prstGeom>
            <a:grp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sz="2800" dirty="0"/>
            </a:p>
          </p:txBody>
        </p:sp>
        <p:sp>
          <p:nvSpPr>
            <p:cNvPr id="10" name="Rectangle: Rounded Corners 4">
              <a:extLst>
                <a:ext uri="{FF2B5EF4-FFF2-40B4-BE49-F238E27FC236}">
                  <a16:creationId xmlns:a16="http://schemas.microsoft.com/office/drawing/2014/main" id="{8F86618E-CABA-EC62-60C0-05C1D7C045E9}"/>
                </a:ext>
              </a:extLst>
            </p:cNvPr>
            <p:cNvSpPr txBox="1"/>
            <p:nvPr/>
          </p:nvSpPr>
          <p:spPr>
            <a:xfrm>
              <a:off x="76161" y="5689978"/>
              <a:ext cx="6020043" cy="24359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marL="0" lvl="0" indent="0" defTabSz="1022350">
                <a:lnSpc>
                  <a:spcPct val="90000"/>
                </a:lnSpc>
                <a:spcBef>
                  <a:spcPct val="0"/>
                </a:spcBef>
                <a:spcAft>
                  <a:spcPct val="35000"/>
                </a:spcAft>
                <a:buNone/>
              </a:pPr>
              <a:r>
                <a:rPr lang="en-GB" sz="2800" kern="1200" dirty="0"/>
                <a:t>Summary &amp; Recommendations request</a:t>
              </a:r>
            </a:p>
          </p:txBody>
        </p:sp>
      </p:grpSp>
      <p:grpSp>
        <p:nvGrpSpPr>
          <p:cNvPr id="30" name="Group 29">
            <a:extLst>
              <a:ext uri="{FF2B5EF4-FFF2-40B4-BE49-F238E27FC236}">
                <a16:creationId xmlns:a16="http://schemas.microsoft.com/office/drawing/2014/main" id="{D87475B3-4F19-5219-8867-D7EB174FB8AC}"/>
              </a:ext>
            </a:extLst>
          </p:cNvPr>
          <p:cNvGrpSpPr/>
          <p:nvPr/>
        </p:nvGrpSpPr>
        <p:grpSpPr>
          <a:xfrm>
            <a:off x="12039600" y="7353300"/>
            <a:ext cx="5715000" cy="1069486"/>
            <a:chOff x="8261865" y="5917858"/>
            <a:chExt cx="3059906" cy="2039937"/>
          </a:xfrm>
          <a:solidFill>
            <a:schemeClr val="accent3">
              <a:lumMod val="75000"/>
            </a:schemeClr>
          </a:solidFill>
        </p:grpSpPr>
        <p:sp>
          <p:nvSpPr>
            <p:cNvPr id="31" name="Rectangle: Rounded Corners 30">
              <a:extLst>
                <a:ext uri="{FF2B5EF4-FFF2-40B4-BE49-F238E27FC236}">
                  <a16:creationId xmlns:a16="http://schemas.microsoft.com/office/drawing/2014/main" id="{02AE7D73-09CF-F4E5-F742-0E5CA711AE35}"/>
                </a:ext>
              </a:extLst>
            </p:cNvPr>
            <p:cNvSpPr/>
            <p:nvPr/>
          </p:nvSpPr>
          <p:spPr>
            <a:xfrm>
              <a:off x="8261865" y="5917858"/>
              <a:ext cx="3059906" cy="203993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32" name="Rectangle: Rounded Corners 6">
              <a:extLst>
                <a:ext uri="{FF2B5EF4-FFF2-40B4-BE49-F238E27FC236}">
                  <a16:creationId xmlns:a16="http://schemas.microsoft.com/office/drawing/2014/main" id="{EE9A5FC1-5953-8BF8-02DB-DA8DEDCB5ACD}"/>
                </a:ext>
              </a:extLst>
            </p:cNvPr>
            <p:cNvSpPr txBox="1"/>
            <p:nvPr/>
          </p:nvSpPr>
          <p:spPr>
            <a:xfrm>
              <a:off x="8321614" y="5977605"/>
              <a:ext cx="2940410" cy="192044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2800" kern="1200" dirty="0"/>
                <a:t>Falcon180B Model &amp; AI71</a:t>
              </a:r>
            </a:p>
          </p:txBody>
        </p:sp>
      </p:grpSp>
      <p:sp>
        <p:nvSpPr>
          <p:cNvPr id="34" name="Rectangle: Rounded Corners 4">
            <a:extLst>
              <a:ext uri="{FF2B5EF4-FFF2-40B4-BE49-F238E27FC236}">
                <a16:creationId xmlns:a16="http://schemas.microsoft.com/office/drawing/2014/main" id="{3FC7B74A-53D9-82D6-F7FA-2F24FCDED48F}"/>
              </a:ext>
            </a:extLst>
          </p:cNvPr>
          <p:cNvSpPr txBox="1"/>
          <p:nvPr/>
        </p:nvSpPr>
        <p:spPr>
          <a:xfrm>
            <a:off x="4876800" y="2302173"/>
            <a:ext cx="3680592" cy="10981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lgn="l"/>
            <a:r>
              <a:rPr lang="en-GB" sz="2600" dirty="0"/>
              <a:t>User Prompt</a:t>
            </a:r>
          </a:p>
        </p:txBody>
      </p:sp>
      <p:sp>
        <p:nvSpPr>
          <p:cNvPr id="35" name="Rectangle: Rounded Corners 4">
            <a:extLst>
              <a:ext uri="{FF2B5EF4-FFF2-40B4-BE49-F238E27FC236}">
                <a16:creationId xmlns:a16="http://schemas.microsoft.com/office/drawing/2014/main" id="{58B1EFF2-7DF1-1329-3C1C-5FF07F911387}"/>
              </a:ext>
            </a:extLst>
          </p:cNvPr>
          <p:cNvSpPr txBox="1"/>
          <p:nvPr/>
        </p:nvSpPr>
        <p:spPr>
          <a:xfrm>
            <a:off x="4876800" y="4000500"/>
            <a:ext cx="6217625" cy="12682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r>
              <a:rPr lang="en-GB" sz="2600" dirty="0"/>
              <a:t>- Therapist’s response on cosine similarity</a:t>
            </a:r>
          </a:p>
          <a:p>
            <a:pPr lvl="0"/>
            <a:r>
              <a:rPr lang="en-GB" sz="2600" dirty="0"/>
              <a:t>- User prompt classification into top 5 emotion triggers &amp; chart creation</a:t>
            </a:r>
          </a:p>
        </p:txBody>
      </p:sp>
      <p:sp>
        <p:nvSpPr>
          <p:cNvPr id="36" name="Rectangle: Rounded Corners 4">
            <a:extLst>
              <a:ext uri="{FF2B5EF4-FFF2-40B4-BE49-F238E27FC236}">
                <a16:creationId xmlns:a16="http://schemas.microsoft.com/office/drawing/2014/main" id="{0C2EC052-DBE1-9207-DE8C-A351F66D3CB3}"/>
              </a:ext>
            </a:extLst>
          </p:cNvPr>
          <p:cNvSpPr txBox="1"/>
          <p:nvPr/>
        </p:nvSpPr>
        <p:spPr>
          <a:xfrm>
            <a:off x="4893039" y="5829300"/>
            <a:ext cx="5932107" cy="10981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r>
              <a:rPr lang="en-US" sz="2600" dirty="0"/>
              <a:t>Therapist’s response and chart display</a:t>
            </a:r>
          </a:p>
        </p:txBody>
      </p:sp>
      <p:grpSp>
        <p:nvGrpSpPr>
          <p:cNvPr id="38" name="Group 37">
            <a:extLst>
              <a:ext uri="{FF2B5EF4-FFF2-40B4-BE49-F238E27FC236}">
                <a16:creationId xmlns:a16="http://schemas.microsoft.com/office/drawing/2014/main" id="{95CDE5D2-9EBB-0D22-38B5-9870F5EA4B55}"/>
              </a:ext>
            </a:extLst>
          </p:cNvPr>
          <p:cNvGrpSpPr/>
          <p:nvPr/>
        </p:nvGrpSpPr>
        <p:grpSpPr>
          <a:xfrm>
            <a:off x="13026701" y="3973348"/>
            <a:ext cx="2365699" cy="1295360"/>
            <a:chOff x="6782081" y="3393445"/>
            <a:chExt cx="2365699" cy="1170153"/>
          </a:xfrm>
        </p:grpSpPr>
        <p:sp>
          <p:nvSpPr>
            <p:cNvPr id="39" name="Rectangle: Rounded Corners 38">
              <a:extLst>
                <a:ext uri="{FF2B5EF4-FFF2-40B4-BE49-F238E27FC236}">
                  <a16:creationId xmlns:a16="http://schemas.microsoft.com/office/drawing/2014/main" id="{A00D5477-C962-1298-6235-C8C1E339C442}"/>
                </a:ext>
              </a:extLst>
            </p:cNvPr>
            <p:cNvSpPr/>
            <p:nvPr/>
          </p:nvSpPr>
          <p:spPr>
            <a:xfrm>
              <a:off x="6782081" y="3393445"/>
              <a:ext cx="2365699" cy="117015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40" name="Rectangle: Rounded Corners 4">
              <a:extLst>
                <a:ext uri="{FF2B5EF4-FFF2-40B4-BE49-F238E27FC236}">
                  <a16:creationId xmlns:a16="http://schemas.microsoft.com/office/drawing/2014/main" id="{C96DF75B-099E-C83F-A34E-71BB086E5967}"/>
                </a:ext>
              </a:extLst>
            </p:cNvPr>
            <p:cNvSpPr txBox="1"/>
            <p:nvPr/>
          </p:nvSpPr>
          <p:spPr>
            <a:xfrm>
              <a:off x="6816353" y="3427717"/>
              <a:ext cx="2297153" cy="1101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User Prompts Accumulation</a:t>
              </a:r>
            </a:p>
          </p:txBody>
        </p:sp>
      </p:grpSp>
      <p:cxnSp>
        <p:nvCxnSpPr>
          <p:cNvPr id="48" name="Connector: Elbow 47">
            <a:extLst>
              <a:ext uri="{FF2B5EF4-FFF2-40B4-BE49-F238E27FC236}">
                <a16:creationId xmlns:a16="http://schemas.microsoft.com/office/drawing/2014/main" id="{175AD907-ACE9-D662-9F82-ED4304C297FC}"/>
              </a:ext>
            </a:extLst>
          </p:cNvPr>
          <p:cNvCxnSpPr>
            <a:cxnSpLocks/>
          </p:cNvCxnSpPr>
          <p:nvPr/>
        </p:nvCxnSpPr>
        <p:spPr>
          <a:xfrm rot="16200000" flipH="1">
            <a:off x="13898420" y="6112462"/>
            <a:ext cx="1844961" cy="228600"/>
          </a:xfrm>
          <a:prstGeom prst="bentConnector3">
            <a:avLst>
              <a:gd name="adj1" fmla="val 50000"/>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B3DBCC4-366F-A407-96F2-6F83F48562F8}"/>
              </a:ext>
            </a:extLst>
          </p:cNvPr>
          <p:cNvGrpSpPr/>
          <p:nvPr/>
        </p:nvGrpSpPr>
        <p:grpSpPr>
          <a:xfrm>
            <a:off x="4800160" y="8693516"/>
            <a:ext cx="13106840" cy="1098184"/>
            <a:chOff x="0" y="5689978"/>
            <a:chExt cx="12192000" cy="2435981"/>
          </a:xfrm>
          <a:solidFill>
            <a:schemeClr val="accent3">
              <a:lumMod val="20000"/>
              <a:lumOff val="80000"/>
            </a:schemeClr>
          </a:solidFill>
        </p:grpSpPr>
        <p:sp>
          <p:nvSpPr>
            <p:cNvPr id="12" name="Rectangle: Rounded Corners 11">
              <a:extLst>
                <a:ext uri="{FF2B5EF4-FFF2-40B4-BE49-F238E27FC236}">
                  <a16:creationId xmlns:a16="http://schemas.microsoft.com/office/drawing/2014/main" id="{ACC4EE25-CBE4-9348-96CD-96D7429FEE33}"/>
                </a:ext>
              </a:extLst>
            </p:cNvPr>
            <p:cNvSpPr/>
            <p:nvPr/>
          </p:nvSpPr>
          <p:spPr>
            <a:xfrm>
              <a:off x="0" y="5689978"/>
              <a:ext cx="12192000" cy="2435981"/>
            </a:xfrm>
            <a:prstGeom prst="roundRect">
              <a:avLst>
                <a:gd name="adj" fmla="val 10000"/>
              </a:avLst>
            </a:prstGeom>
            <a:grp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sz="2800" dirty="0"/>
            </a:p>
          </p:txBody>
        </p:sp>
        <p:sp>
          <p:nvSpPr>
            <p:cNvPr id="13" name="Rectangle: Rounded Corners 4">
              <a:extLst>
                <a:ext uri="{FF2B5EF4-FFF2-40B4-BE49-F238E27FC236}">
                  <a16:creationId xmlns:a16="http://schemas.microsoft.com/office/drawing/2014/main" id="{DD4F2938-4810-72E8-90EE-A7941DF10D61}"/>
                </a:ext>
              </a:extLst>
            </p:cNvPr>
            <p:cNvSpPr txBox="1"/>
            <p:nvPr/>
          </p:nvSpPr>
          <p:spPr>
            <a:xfrm>
              <a:off x="76161" y="5689978"/>
              <a:ext cx="5853381" cy="24359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defTabSz="1022350">
                <a:lnSpc>
                  <a:spcPct val="90000"/>
                </a:lnSpc>
                <a:spcBef>
                  <a:spcPct val="0"/>
                </a:spcBef>
                <a:spcAft>
                  <a:spcPct val="35000"/>
                </a:spcAft>
              </a:pPr>
              <a:r>
                <a:rPr lang="en-GB" sz="2800" kern="1200" dirty="0"/>
                <a:t>Summary &amp; </a:t>
              </a:r>
              <a:r>
                <a:rPr lang="en-GB" sz="2800" dirty="0"/>
                <a:t>Recommendations output</a:t>
              </a:r>
              <a:endParaRPr lang="en-GB" sz="2800" kern="1200" dirty="0"/>
            </a:p>
          </p:txBody>
        </p:sp>
      </p:grpSp>
      <p:grpSp>
        <p:nvGrpSpPr>
          <p:cNvPr id="14" name="Group 13">
            <a:extLst>
              <a:ext uri="{FF2B5EF4-FFF2-40B4-BE49-F238E27FC236}">
                <a16:creationId xmlns:a16="http://schemas.microsoft.com/office/drawing/2014/main" id="{A51754E8-D872-D4DC-17D6-F31882CC36AD}"/>
              </a:ext>
            </a:extLst>
          </p:cNvPr>
          <p:cNvGrpSpPr/>
          <p:nvPr/>
        </p:nvGrpSpPr>
        <p:grpSpPr>
          <a:xfrm>
            <a:off x="12039600" y="8722214"/>
            <a:ext cx="5714999" cy="1069486"/>
            <a:chOff x="8261865" y="5917858"/>
            <a:chExt cx="3059906" cy="2039937"/>
          </a:xfrm>
          <a:solidFill>
            <a:schemeClr val="accent2"/>
          </a:solidFill>
        </p:grpSpPr>
        <p:sp>
          <p:nvSpPr>
            <p:cNvPr id="19" name="Rectangle: Rounded Corners 18">
              <a:extLst>
                <a:ext uri="{FF2B5EF4-FFF2-40B4-BE49-F238E27FC236}">
                  <a16:creationId xmlns:a16="http://schemas.microsoft.com/office/drawing/2014/main" id="{0059137F-E261-C41B-BEDB-6BB09D3845EC}"/>
                </a:ext>
              </a:extLst>
            </p:cNvPr>
            <p:cNvSpPr/>
            <p:nvPr/>
          </p:nvSpPr>
          <p:spPr>
            <a:xfrm>
              <a:off x="8261865" y="5917858"/>
              <a:ext cx="3059906" cy="203993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sz="2800"/>
            </a:p>
          </p:txBody>
        </p:sp>
        <p:sp>
          <p:nvSpPr>
            <p:cNvPr id="20" name="Rectangle: Rounded Corners 6">
              <a:extLst>
                <a:ext uri="{FF2B5EF4-FFF2-40B4-BE49-F238E27FC236}">
                  <a16:creationId xmlns:a16="http://schemas.microsoft.com/office/drawing/2014/main" id="{B9513E1F-7F6F-B954-AECF-4D9E9F8341D4}"/>
                </a:ext>
              </a:extLst>
            </p:cNvPr>
            <p:cNvSpPr txBox="1"/>
            <p:nvPr/>
          </p:nvSpPr>
          <p:spPr>
            <a:xfrm>
              <a:off x="8321613" y="5977606"/>
              <a:ext cx="2940410" cy="19204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2800" kern="1200" dirty="0" err="1"/>
                <a:t>Gradio</a:t>
              </a:r>
              <a:endParaRPr lang="en-GB" sz="2800" kern="1200" dirty="0"/>
            </a:p>
          </p:txBody>
        </p:sp>
      </p:grpSp>
    </p:spTree>
    <p:extLst>
      <p:ext uri="{BB962C8B-B14F-4D97-AF65-F5344CB8AC3E}">
        <p14:creationId xmlns:p14="http://schemas.microsoft.com/office/powerpoint/2010/main" val="2393599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pic>
        <p:nvPicPr>
          <p:cNvPr id="15" name="Picture 14">
            <a:extLst>
              <a:ext uri="{FF2B5EF4-FFF2-40B4-BE49-F238E27FC236}">
                <a16:creationId xmlns:a16="http://schemas.microsoft.com/office/drawing/2014/main" id="{0B088146-701B-4B83-A6E9-D0D8AF81E0BD}"/>
              </a:ext>
            </a:extLst>
          </p:cNvPr>
          <p:cNvPicPr>
            <a:picLocks noChangeAspect="1"/>
          </p:cNvPicPr>
          <p:nvPr/>
        </p:nvPicPr>
        <p:blipFill>
          <a:blip r:embed="rId2"/>
          <a:stretch>
            <a:fillRect/>
          </a:stretch>
        </p:blipFill>
        <p:spPr>
          <a:xfrm>
            <a:off x="5105400" y="2019300"/>
            <a:ext cx="12344400" cy="8077200"/>
          </a:xfrm>
          <a:prstGeom prst="rect">
            <a:avLst/>
          </a:prstGeom>
        </p:spPr>
      </p:pic>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3"/>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7935506" cy="492443"/>
          </a:xfrm>
          <a:prstGeom prst="rect">
            <a:avLst/>
          </a:prstGeom>
        </p:spPr>
        <p:txBody>
          <a:bodyPr wrap="square" lIns="0" tIns="0" rIns="0" bIns="0" rtlCol="0" anchor="t">
            <a:spAutoFit/>
          </a:bodyPr>
          <a:lstStyle/>
          <a:p>
            <a:r>
              <a:rPr lang="en-US" sz="3200" b="0" i="0" dirty="0">
                <a:solidFill>
                  <a:srgbClr val="1F1F1F"/>
                </a:solidFill>
                <a:effectLst/>
                <a:highlight>
                  <a:srgbClr val="FFFFFF"/>
                </a:highlight>
                <a:latin typeface="Arial" panose="020B0604020202020204" pitchFamily="34" charset="0"/>
                <a:cs typeface="Arial" panose="020B0604020202020204" pitchFamily="34" charset="0"/>
              </a:rPr>
              <a:t>Initial Screen</a:t>
            </a:r>
            <a:endParaRPr lang="en-US" sz="32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478932" y="787107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Tree>
    <p:extLst>
      <p:ext uri="{BB962C8B-B14F-4D97-AF65-F5344CB8AC3E}">
        <p14:creationId xmlns:p14="http://schemas.microsoft.com/office/powerpoint/2010/main" val="89697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2"/>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3662953" cy="861774"/>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1</a:t>
            </a:r>
            <a:r>
              <a:rPr lang="en-US" sz="2800" b="0" i="0" baseline="30000" dirty="0">
                <a:solidFill>
                  <a:srgbClr val="1F1F1F"/>
                </a:solidFill>
                <a:effectLst/>
                <a:highlight>
                  <a:srgbClr val="FFFFFF"/>
                </a:highlight>
                <a:latin typeface="Arial" panose="020B0604020202020204" pitchFamily="34" charset="0"/>
                <a:cs typeface="Arial" panose="020B0604020202020204" pitchFamily="34" charset="0"/>
              </a:rPr>
              <a:t>st</a:t>
            </a:r>
            <a:r>
              <a:rPr lang="en-US" sz="2800" b="0" i="0" dirty="0">
                <a:solidFill>
                  <a:srgbClr val="1F1F1F"/>
                </a:solidFill>
                <a:effectLst/>
                <a:highlight>
                  <a:srgbClr val="FFFFFF"/>
                </a:highlight>
                <a:latin typeface="Arial" panose="020B0604020202020204" pitchFamily="34" charset="0"/>
                <a:cs typeface="Arial" panose="020B0604020202020204" pitchFamily="34" charset="0"/>
              </a:rPr>
              <a:t> User Prompt &amp; Therapist’s Response</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478932" y="787107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3" name="Picture 2">
            <a:extLst>
              <a:ext uri="{FF2B5EF4-FFF2-40B4-BE49-F238E27FC236}">
                <a16:creationId xmlns:a16="http://schemas.microsoft.com/office/drawing/2014/main" id="{3864BCDA-9C57-4359-2F0E-3E9FD104A4A8}"/>
              </a:ext>
            </a:extLst>
          </p:cNvPr>
          <p:cNvPicPr>
            <a:picLocks noChangeAspect="1"/>
          </p:cNvPicPr>
          <p:nvPr/>
        </p:nvPicPr>
        <p:blipFill>
          <a:blip r:embed="rId5"/>
          <a:stretch>
            <a:fillRect/>
          </a:stretch>
        </p:blipFill>
        <p:spPr>
          <a:xfrm>
            <a:off x="4572000" y="1982837"/>
            <a:ext cx="13237068" cy="8113663"/>
          </a:xfrm>
          <a:prstGeom prst="rect">
            <a:avLst/>
          </a:prstGeom>
        </p:spPr>
      </p:pic>
    </p:spTree>
    <p:extLst>
      <p:ext uri="{BB962C8B-B14F-4D97-AF65-F5344CB8AC3E}">
        <p14:creationId xmlns:p14="http://schemas.microsoft.com/office/powerpoint/2010/main" val="427469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2"/>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4577353" cy="861774"/>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2</a:t>
            </a:r>
            <a:r>
              <a:rPr lang="en-US" sz="2800" b="0" i="0" baseline="30000" dirty="0">
                <a:solidFill>
                  <a:srgbClr val="1F1F1F"/>
                </a:solidFill>
                <a:effectLst/>
                <a:highlight>
                  <a:srgbClr val="FFFFFF"/>
                </a:highlight>
                <a:latin typeface="Arial" panose="020B0604020202020204" pitchFamily="34" charset="0"/>
                <a:cs typeface="Arial" panose="020B0604020202020204" pitchFamily="34" charset="0"/>
              </a:rPr>
              <a:t>nd</a:t>
            </a:r>
            <a:r>
              <a:rPr lang="en-US" sz="2800" b="0" i="0" dirty="0">
                <a:solidFill>
                  <a:srgbClr val="1F1F1F"/>
                </a:solidFill>
                <a:effectLst/>
                <a:highlight>
                  <a:srgbClr val="FFFFFF"/>
                </a:highlight>
                <a:latin typeface="Arial" panose="020B0604020202020204" pitchFamily="34" charset="0"/>
                <a:cs typeface="Arial" panose="020B0604020202020204" pitchFamily="34" charset="0"/>
              </a:rPr>
              <a:t> User Prompt &amp; Therapist’s Response</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478932" y="787107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5" name="Picture 4">
            <a:extLst>
              <a:ext uri="{FF2B5EF4-FFF2-40B4-BE49-F238E27FC236}">
                <a16:creationId xmlns:a16="http://schemas.microsoft.com/office/drawing/2014/main" id="{20E659A9-9BD5-B53D-D7A5-5506A0CA903D}"/>
              </a:ext>
            </a:extLst>
          </p:cNvPr>
          <p:cNvPicPr>
            <a:picLocks noChangeAspect="1"/>
          </p:cNvPicPr>
          <p:nvPr/>
        </p:nvPicPr>
        <p:blipFill>
          <a:blip r:embed="rId5"/>
          <a:stretch>
            <a:fillRect/>
          </a:stretch>
        </p:blipFill>
        <p:spPr>
          <a:xfrm>
            <a:off x="4572000" y="2095500"/>
            <a:ext cx="13592175" cy="7772400"/>
          </a:xfrm>
          <a:prstGeom prst="rect">
            <a:avLst/>
          </a:prstGeom>
        </p:spPr>
      </p:pic>
    </p:spTree>
    <p:extLst>
      <p:ext uri="{BB962C8B-B14F-4D97-AF65-F5344CB8AC3E}">
        <p14:creationId xmlns:p14="http://schemas.microsoft.com/office/powerpoint/2010/main" val="4210338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647700"/>
            <a:ext cx="89535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HOW THE APP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2"/>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4577353" cy="861774"/>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3</a:t>
            </a:r>
            <a:r>
              <a:rPr lang="en-US" sz="2800" b="0" i="0" baseline="30000" dirty="0">
                <a:solidFill>
                  <a:srgbClr val="1F1F1F"/>
                </a:solidFill>
                <a:effectLst/>
                <a:highlight>
                  <a:srgbClr val="FFFFFF"/>
                </a:highlight>
                <a:latin typeface="Arial" panose="020B0604020202020204" pitchFamily="34" charset="0"/>
                <a:cs typeface="Arial" panose="020B0604020202020204" pitchFamily="34" charset="0"/>
              </a:rPr>
              <a:t>rd</a:t>
            </a:r>
            <a:r>
              <a:rPr lang="en-US" sz="2800" b="0" i="0" dirty="0">
                <a:solidFill>
                  <a:srgbClr val="1F1F1F"/>
                </a:solidFill>
                <a:effectLst/>
                <a:highlight>
                  <a:srgbClr val="FFFFFF"/>
                </a:highlight>
                <a:latin typeface="Arial" panose="020B0604020202020204" pitchFamily="34" charset="0"/>
                <a:cs typeface="Arial" panose="020B0604020202020204" pitchFamily="34" charset="0"/>
              </a:rPr>
              <a:t> User Prompt &amp; Therapist’s Response</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598145" y="7831111"/>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3" name="Picture 2">
            <a:extLst>
              <a:ext uri="{FF2B5EF4-FFF2-40B4-BE49-F238E27FC236}">
                <a16:creationId xmlns:a16="http://schemas.microsoft.com/office/drawing/2014/main" id="{888CEE51-AD31-7B43-AA3B-9C3087F705F9}"/>
              </a:ext>
            </a:extLst>
          </p:cNvPr>
          <p:cNvPicPr>
            <a:picLocks noChangeAspect="1"/>
          </p:cNvPicPr>
          <p:nvPr/>
        </p:nvPicPr>
        <p:blipFill>
          <a:blip r:embed="rId5"/>
          <a:stretch>
            <a:fillRect/>
          </a:stretch>
        </p:blipFill>
        <p:spPr>
          <a:xfrm>
            <a:off x="4572000" y="2043112"/>
            <a:ext cx="13442102" cy="7596188"/>
          </a:xfrm>
          <a:prstGeom prst="rect">
            <a:avLst/>
          </a:prstGeom>
        </p:spPr>
      </p:pic>
    </p:spTree>
    <p:extLst>
      <p:ext uri="{BB962C8B-B14F-4D97-AF65-F5344CB8AC3E}">
        <p14:creationId xmlns:p14="http://schemas.microsoft.com/office/powerpoint/2010/main" val="309260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1313321" y="1985960"/>
            <a:ext cx="4860309" cy="8652509"/>
          </a:xfrm>
          <a:custGeom>
            <a:avLst/>
            <a:gdLst/>
            <a:ahLst/>
            <a:cxnLst/>
            <a:rect l="l" t="t" r="r" b="b"/>
            <a:pathLst>
              <a:path w="4860309" h="8652509">
                <a:moveTo>
                  <a:pt x="0" y="0"/>
                </a:moveTo>
                <a:lnTo>
                  <a:pt x="4860309" y="0"/>
                </a:lnTo>
                <a:lnTo>
                  <a:pt x="4860309" y="8652510"/>
                </a:lnTo>
                <a:lnTo>
                  <a:pt x="0" y="8652510"/>
                </a:lnTo>
                <a:lnTo>
                  <a:pt x="0" y="0"/>
                </a:lnTo>
                <a:close/>
              </a:path>
            </a:pathLst>
          </a:custGeom>
          <a:blipFill>
            <a:blip r:embed="rId4"/>
            <a:stretch>
              <a:fillRect/>
            </a:stretch>
          </a:blipFill>
        </p:spPr>
        <p:txBody>
          <a:bodyPr/>
          <a:lstStyle/>
          <a:p>
            <a:endParaRPr lang="en-GB"/>
          </a:p>
        </p:txBody>
      </p:sp>
      <p:sp>
        <p:nvSpPr>
          <p:cNvPr id="10" name="TextBox 10"/>
          <p:cNvSpPr txBox="1"/>
          <p:nvPr/>
        </p:nvSpPr>
        <p:spPr>
          <a:xfrm>
            <a:off x="1028700" y="876300"/>
            <a:ext cx="117729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APPLICATION DESCRIPTION</a:t>
            </a:r>
          </a:p>
        </p:txBody>
      </p:sp>
      <p:sp>
        <p:nvSpPr>
          <p:cNvPr id="21" name="Freeform 21"/>
          <p:cNvSpPr/>
          <p:nvPr/>
        </p:nvSpPr>
        <p:spPr>
          <a:xfrm>
            <a:off x="6666262" y="8641731"/>
            <a:ext cx="1257609" cy="1226169"/>
          </a:xfrm>
          <a:custGeom>
            <a:avLst/>
            <a:gdLst/>
            <a:ahLst/>
            <a:cxnLst/>
            <a:rect l="l" t="t" r="r" b="b"/>
            <a:pathLst>
              <a:path w="1257609" h="1226169">
                <a:moveTo>
                  <a:pt x="0" y="0"/>
                </a:moveTo>
                <a:lnTo>
                  <a:pt x="1257610" y="0"/>
                </a:lnTo>
                <a:lnTo>
                  <a:pt x="1257610" y="1226169"/>
                </a:lnTo>
                <a:lnTo>
                  <a:pt x="0" y="1226169"/>
                </a:lnTo>
                <a:lnTo>
                  <a:pt x="0" y="0"/>
                </a:lnTo>
                <a:close/>
              </a:path>
            </a:pathLst>
          </a:custGeom>
          <a:blipFill>
            <a:blip r:embed="rId5"/>
            <a:stretch>
              <a:fillRect/>
            </a:stretch>
          </a:blipFill>
        </p:spPr>
        <p:txBody>
          <a:bodyPr/>
          <a:lstStyle/>
          <a:p>
            <a:endParaRPr lang="en-GB"/>
          </a:p>
        </p:txBody>
      </p:sp>
      <p:sp>
        <p:nvSpPr>
          <p:cNvPr id="22" name="Freeform 22"/>
          <p:cNvSpPr/>
          <p:nvPr/>
        </p:nvSpPr>
        <p:spPr>
          <a:xfrm>
            <a:off x="4909343" y="8547515"/>
            <a:ext cx="1147266" cy="1274377"/>
          </a:xfrm>
          <a:custGeom>
            <a:avLst/>
            <a:gdLst/>
            <a:ahLst/>
            <a:cxnLst/>
            <a:rect l="l" t="t" r="r" b="b"/>
            <a:pathLst>
              <a:path w="1147266" h="1274377">
                <a:moveTo>
                  <a:pt x="0" y="0"/>
                </a:moveTo>
                <a:lnTo>
                  <a:pt x="1147266" y="0"/>
                </a:lnTo>
                <a:lnTo>
                  <a:pt x="1147266" y="1274378"/>
                </a:lnTo>
                <a:lnTo>
                  <a:pt x="0" y="1274378"/>
                </a:lnTo>
                <a:lnTo>
                  <a:pt x="0" y="0"/>
                </a:lnTo>
                <a:close/>
              </a:path>
            </a:pathLst>
          </a:custGeom>
          <a:blipFill>
            <a:blip r:embed="rId6"/>
            <a:stretch>
              <a:fillRect/>
            </a:stretch>
          </a:blipFill>
        </p:spPr>
        <p:txBody>
          <a:bodyPr/>
          <a:lstStyle/>
          <a:p>
            <a:endParaRPr lang="en-GB"/>
          </a:p>
        </p:txBody>
      </p:sp>
      <p:sp>
        <p:nvSpPr>
          <p:cNvPr id="23" name="Freeform 23"/>
          <p:cNvSpPr/>
          <p:nvPr/>
        </p:nvSpPr>
        <p:spPr>
          <a:xfrm>
            <a:off x="1028700" y="8609987"/>
            <a:ext cx="1367297" cy="1257913"/>
          </a:xfrm>
          <a:custGeom>
            <a:avLst/>
            <a:gdLst/>
            <a:ahLst/>
            <a:cxnLst/>
            <a:rect l="l" t="t" r="r" b="b"/>
            <a:pathLst>
              <a:path w="1367297" h="1257913">
                <a:moveTo>
                  <a:pt x="0" y="0"/>
                </a:moveTo>
                <a:lnTo>
                  <a:pt x="1367297" y="0"/>
                </a:lnTo>
                <a:lnTo>
                  <a:pt x="1367297" y="1257913"/>
                </a:lnTo>
                <a:lnTo>
                  <a:pt x="0" y="1257913"/>
                </a:lnTo>
                <a:lnTo>
                  <a:pt x="0" y="0"/>
                </a:lnTo>
                <a:close/>
              </a:path>
            </a:pathLst>
          </a:custGeom>
          <a:blipFill>
            <a:blip r:embed="rId7"/>
            <a:stretch>
              <a:fillRect/>
            </a:stretch>
          </a:blipFill>
        </p:spPr>
        <p:txBody>
          <a:bodyPr/>
          <a:lstStyle/>
          <a:p>
            <a:endParaRPr lang="en-GB"/>
          </a:p>
        </p:txBody>
      </p:sp>
      <p:sp>
        <p:nvSpPr>
          <p:cNvPr id="24" name="Freeform 24"/>
          <p:cNvSpPr/>
          <p:nvPr/>
        </p:nvSpPr>
        <p:spPr>
          <a:xfrm>
            <a:off x="2764358" y="8547515"/>
            <a:ext cx="1535331" cy="1320385"/>
          </a:xfrm>
          <a:custGeom>
            <a:avLst/>
            <a:gdLst/>
            <a:ahLst/>
            <a:cxnLst/>
            <a:rect l="l" t="t" r="r" b="b"/>
            <a:pathLst>
              <a:path w="1535331" h="1320385">
                <a:moveTo>
                  <a:pt x="0" y="0"/>
                </a:moveTo>
                <a:lnTo>
                  <a:pt x="1535331" y="0"/>
                </a:lnTo>
                <a:lnTo>
                  <a:pt x="1535331" y="1320385"/>
                </a:lnTo>
                <a:lnTo>
                  <a:pt x="0" y="1320385"/>
                </a:lnTo>
                <a:lnTo>
                  <a:pt x="0" y="0"/>
                </a:lnTo>
                <a:close/>
              </a:path>
            </a:pathLst>
          </a:custGeom>
          <a:blipFill>
            <a:blip r:embed="rId8"/>
            <a:stretch>
              <a:fillRect/>
            </a:stretch>
          </a:blipFill>
        </p:spPr>
        <p:txBody>
          <a:bodyPr/>
          <a:lstStyle/>
          <a:p>
            <a:endParaRPr lang="en-GB"/>
          </a:p>
        </p:txBody>
      </p:sp>
      <p:sp>
        <p:nvSpPr>
          <p:cNvPr id="26" name="TextBox 25">
            <a:extLst>
              <a:ext uri="{FF2B5EF4-FFF2-40B4-BE49-F238E27FC236}">
                <a16:creationId xmlns:a16="http://schemas.microsoft.com/office/drawing/2014/main" id="{2E84144B-7784-6B9D-8E25-101477E6F2FD}"/>
              </a:ext>
            </a:extLst>
          </p:cNvPr>
          <p:cNvSpPr txBox="1"/>
          <p:nvPr/>
        </p:nvSpPr>
        <p:spPr>
          <a:xfrm>
            <a:off x="1066800" y="2400300"/>
            <a:ext cx="10216537" cy="6247864"/>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Target Audience</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Users seeking psychological guidance</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Individuals interested in cognitive behavior counseling</a:t>
            </a:r>
          </a:p>
          <a:p>
            <a:pPr>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AI-Driven Engagement</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Natural language processing for meaningful and empathetic dialogue</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Understands user intent and emotions in real-time</a:t>
            </a:r>
          </a:p>
          <a:p>
            <a:pPr>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Interaction Highlights</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Provides positive, challenging, encouraging, and useful responses</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Summarizes emotional triggers in user prompts during the session</a:t>
            </a:r>
          </a:p>
          <a:p>
            <a:pPr>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Emotional Analysis</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Displays top 5 emotion triggers with scores as a chart in each session</a:t>
            </a:r>
          </a:p>
          <a:p>
            <a:pPr>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Session Summary</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Concludes with a summary of the conversation</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Offers personalized medical and non-medical recommendations/action plans</a:t>
            </a:r>
          </a:p>
        </p:txBody>
      </p:sp>
      <p:sp>
        <p:nvSpPr>
          <p:cNvPr id="4" name="Freeform 4">
            <a:extLst>
              <a:ext uri="{FF2B5EF4-FFF2-40B4-BE49-F238E27FC236}">
                <a16:creationId xmlns:a16="http://schemas.microsoft.com/office/drawing/2014/main" id="{E93D652A-5E36-6B86-5A0A-244B8793A398}"/>
              </a:ext>
            </a:extLst>
          </p:cNvPr>
          <p:cNvSpPr/>
          <p:nvPr/>
        </p:nvSpPr>
        <p:spPr>
          <a:xfrm>
            <a:off x="568165" y="24003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7" name="Freeform 4">
            <a:extLst>
              <a:ext uri="{FF2B5EF4-FFF2-40B4-BE49-F238E27FC236}">
                <a16:creationId xmlns:a16="http://schemas.microsoft.com/office/drawing/2014/main" id="{8A10C02E-8F63-D389-5693-3801B9884FED}"/>
              </a:ext>
            </a:extLst>
          </p:cNvPr>
          <p:cNvSpPr/>
          <p:nvPr/>
        </p:nvSpPr>
        <p:spPr>
          <a:xfrm>
            <a:off x="568164" y="364614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8" name="Freeform 4">
            <a:extLst>
              <a:ext uri="{FF2B5EF4-FFF2-40B4-BE49-F238E27FC236}">
                <a16:creationId xmlns:a16="http://schemas.microsoft.com/office/drawing/2014/main" id="{6181169D-BB37-DDBD-3625-1DEC260820F7}"/>
              </a:ext>
            </a:extLst>
          </p:cNvPr>
          <p:cNvSpPr/>
          <p:nvPr/>
        </p:nvSpPr>
        <p:spPr>
          <a:xfrm>
            <a:off x="568163" y="49149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9" name="Freeform 4">
            <a:extLst>
              <a:ext uri="{FF2B5EF4-FFF2-40B4-BE49-F238E27FC236}">
                <a16:creationId xmlns:a16="http://schemas.microsoft.com/office/drawing/2014/main" id="{C722FB24-5E6F-BD02-8F7D-02D11FDB6358}"/>
              </a:ext>
            </a:extLst>
          </p:cNvPr>
          <p:cNvSpPr/>
          <p:nvPr/>
        </p:nvSpPr>
        <p:spPr>
          <a:xfrm>
            <a:off x="568162" y="616074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11" name="Freeform 4">
            <a:extLst>
              <a:ext uri="{FF2B5EF4-FFF2-40B4-BE49-F238E27FC236}">
                <a16:creationId xmlns:a16="http://schemas.microsoft.com/office/drawing/2014/main" id="{0BD32CB1-2614-D823-FFE8-C7D57E8998CF}"/>
              </a:ext>
            </a:extLst>
          </p:cNvPr>
          <p:cNvSpPr/>
          <p:nvPr/>
        </p:nvSpPr>
        <p:spPr>
          <a:xfrm>
            <a:off x="568161" y="707514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95300"/>
            <a:ext cx="5676900" cy="1846659"/>
          </a:xfrm>
          <a:prstGeom prst="rect">
            <a:avLst/>
          </a:prstGeom>
        </p:spPr>
        <p:txBody>
          <a:bodyPr wrap="square" lIns="0" tIns="0" rIns="0" bIns="0" rtlCol="0" anchor="t">
            <a:spAutoFit/>
          </a:bodyPr>
          <a:lstStyle/>
          <a:p>
            <a:pPr algn="l"/>
            <a:r>
              <a:rPr lang="en-US" sz="6000" dirty="0">
                <a:solidFill>
                  <a:srgbClr val="000000"/>
                </a:solidFill>
                <a:latin typeface="Poppins Bold"/>
                <a:ea typeface="Poppins Bold"/>
                <a:cs typeface="Poppins Bold"/>
                <a:sym typeface="Poppins Bold"/>
              </a:rPr>
              <a:t>HOW IT WORKS!</a:t>
            </a:r>
          </a:p>
        </p:txBody>
      </p:sp>
      <p:sp>
        <p:nvSpPr>
          <p:cNvPr id="16" name="Freeform 3">
            <a:extLst>
              <a:ext uri="{FF2B5EF4-FFF2-40B4-BE49-F238E27FC236}">
                <a16:creationId xmlns:a16="http://schemas.microsoft.com/office/drawing/2014/main" id="{EE8782E2-1D76-86EC-7A56-AFC0BABB522D}"/>
              </a:ext>
            </a:extLst>
          </p:cNvPr>
          <p:cNvSpPr/>
          <p:nvPr/>
        </p:nvSpPr>
        <p:spPr>
          <a:xfrm flipH="1">
            <a:off x="1028700" y="2933700"/>
            <a:ext cx="3543300" cy="43434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2"/>
            <a:stretch>
              <a:fillRect/>
            </a:stretch>
          </a:blipFill>
        </p:spPr>
        <p:txBody>
          <a:bodyPr/>
          <a:lstStyle/>
          <a:p>
            <a:endParaRPr lang="en-GB"/>
          </a:p>
        </p:txBody>
      </p:sp>
      <p:sp>
        <p:nvSpPr>
          <p:cNvPr id="17" name="TextBox 5">
            <a:extLst>
              <a:ext uri="{FF2B5EF4-FFF2-40B4-BE49-F238E27FC236}">
                <a16:creationId xmlns:a16="http://schemas.microsoft.com/office/drawing/2014/main" id="{C4BBBD50-B80D-F818-3485-7AFA5A9E75ED}"/>
              </a:ext>
            </a:extLst>
          </p:cNvPr>
          <p:cNvSpPr txBox="1"/>
          <p:nvPr/>
        </p:nvSpPr>
        <p:spPr>
          <a:xfrm>
            <a:off x="1137647" y="7810500"/>
            <a:ext cx="4577353" cy="861774"/>
          </a:xfrm>
          <a:prstGeom prst="rect">
            <a:avLst/>
          </a:prstGeom>
        </p:spPr>
        <p:txBody>
          <a:bodyPr wrap="square" lIns="0" tIns="0" rIns="0" bIns="0" rtlCol="0" anchor="t">
            <a:spAutoFit/>
          </a:bodyPr>
          <a:lstStyle/>
          <a:p>
            <a:r>
              <a:rPr lang="en-US" sz="2800" b="0" i="0" dirty="0">
                <a:solidFill>
                  <a:srgbClr val="1F1F1F"/>
                </a:solidFill>
                <a:effectLst/>
                <a:highlight>
                  <a:srgbClr val="FFFFFF"/>
                </a:highlight>
                <a:latin typeface="Arial" panose="020B0604020202020204" pitchFamily="34" charset="0"/>
                <a:cs typeface="Arial" panose="020B0604020202020204" pitchFamily="34" charset="0"/>
              </a:rPr>
              <a:t>Summary &amp; Recommendations</a:t>
            </a:r>
            <a:endParaRPr lang="en-US" sz="28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18" name="Freeform 3">
            <a:extLst>
              <a:ext uri="{FF2B5EF4-FFF2-40B4-BE49-F238E27FC236}">
                <a16:creationId xmlns:a16="http://schemas.microsoft.com/office/drawing/2014/main" id="{53A0A69B-5846-38EC-19B9-B5AEA3097554}"/>
              </a:ext>
            </a:extLst>
          </p:cNvPr>
          <p:cNvSpPr/>
          <p:nvPr/>
        </p:nvSpPr>
        <p:spPr>
          <a:xfrm>
            <a:off x="598145" y="7831111"/>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pic>
        <p:nvPicPr>
          <p:cNvPr id="5" name="Picture 4">
            <a:extLst>
              <a:ext uri="{FF2B5EF4-FFF2-40B4-BE49-F238E27FC236}">
                <a16:creationId xmlns:a16="http://schemas.microsoft.com/office/drawing/2014/main" id="{0CCB8C9F-D28A-2662-2D28-63CC12FFA33A}"/>
              </a:ext>
            </a:extLst>
          </p:cNvPr>
          <p:cNvPicPr>
            <a:picLocks noChangeAspect="1"/>
          </p:cNvPicPr>
          <p:nvPr/>
        </p:nvPicPr>
        <p:blipFill>
          <a:blip r:embed="rId5"/>
          <a:stretch>
            <a:fillRect/>
          </a:stretch>
        </p:blipFill>
        <p:spPr>
          <a:xfrm>
            <a:off x="4680947" y="390525"/>
            <a:ext cx="13226053" cy="9505950"/>
          </a:xfrm>
          <a:prstGeom prst="rect">
            <a:avLst/>
          </a:prstGeom>
        </p:spPr>
      </p:pic>
    </p:spTree>
    <p:extLst>
      <p:ext uri="{BB962C8B-B14F-4D97-AF65-F5344CB8AC3E}">
        <p14:creationId xmlns:p14="http://schemas.microsoft.com/office/powerpoint/2010/main" val="3705943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41E9A2B6-C42F-D56A-E8AD-204BC7383367}"/>
              </a:ext>
            </a:extLst>
          </p:cNvPr>
          <p:cNvSpPr/>
          <p:nvPr/>
        </p:nvSpPr>
        <p:spPr>
          <a:xfrm rot="20070187">
            <a:off x="-3806302" y="4072125"/>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4" name="TextBox 4"/>
          <p:cNvSpPr txBox="1"/>
          <p:nvPr/>
        </p:nvSpPr>
        <p:spPr>
          <a:xfrm>
            <a:off x="9307106"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Competition</a:t>
            </a:r>
          </a:p>
        </p:txBody>
      </p:sp>
      <p:sp>
        <p:nvSpPr>
          <p:cNvPr id="5" name="TextBox 5"/>
          <p:cNvSpPr txBox="1"/>
          <p:nvPr/>
        </p:nvSpPr>
        <p:spPr>
          <a:xfrm>
            <a:off x="9944100" y="3205483"/>
            <a:ext cx="7935506" cy="1477328"/>
          </a:xfrm>
          <a:prstGeom prst="rect">
            <a:avLst/>
          </a:prstGeom>
        </p:spPr>
        <p:txBody>
          <a:bodyPr wrap="square" lIns="0" tIns="0" rIns="0" bIns="0" rtlCol="0" anchor="t">
            <a:spAutoFit/>
          </a:bodyPr>
          <a:lstStyle/>
          <a:p>
            <a:r>
              <a:rPr lang="en-US" sz="3200" b="0" i="0" dirty="0">
                <a:solidFill>
                  <a:srgbClr val="1F1F1F"/>
                </a:solidFill>
                <a:effectLst/>
                <a:highlight>
                  <a:srgbClr val="FFFFFF"/>
                </a:highlight>
                <a:latin typeface="Arial" panose="020B0604020202020204" pitchFamily="34" charset="0"/>
                <a:cs typeface="Arial" panose="020B0604020202020204" pitchFamily="34" charset="0"/>
              </a:rPr>
              <a:t>Many mobile apps and websites - Clinical practitioners/ doctors, both established and new startups</a:t>
            </a:r>
            <a:endParaRPr lang="en-US" sz="3200" dirty="0">
              <a:solidFill>
                <a:srgbClr val="000000"/>
              </a:solidFill>
              <a:latin typeface="Arial" panose="020B0604020202020204" pitchFamily="34" charset="0"/>
              <a:ea typeface="Open Sauce Light"/>
              <a:cs typeface="Arial" panose="020B0604020202020204" pitchFamily="34" charset="0"/>
              <a:sym typeface="Open Sauce Light"/>
            </a:endParaRPr>
          </a:p>
        </p:txBody>
      </p:sp>
      <p:sp>
        <p:nvSpPr>
          <p:cNvPr id="6" name="Freeform 3">
            <a:extLst>
              <a:ext uri="{FF2B5EF4-FFF2-40B4-BE49-F238E27FC236}">
                <a16:creationId xmlns:a16="http://schemas.microsoft.com/office/drawing/2014/main" id="{39C0FF12-0B2A-5C2C-8DAC-585AA7E880ED}"/>
              </a:ext>
            </a:extLst>
          </p:cNvPr>
          <p:cNvSpPr/>
          <p:nvPr/>
        </p:nvSpPr>
        <p:spPr>
          <a:xfrm flipH="1">
            <a:off x="1502769"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4"/>
            <a:stretch>
              <a:fillRect/>
            </a:stretch>
          </a:blipFill>
        </p:spPr>
        <p:txBody>
          <a:bodyPr/>
          <a:lstStyle/>
          <a:p>
            <a:endParaRPr lang="en-GB"/>
          </a:p>
        </p:txBody>
      </p:sp>
      <p:sp>
        <p:nvSpPr>
          <p:cNvPr id="8" name="Freeform 9">
            <a:extLst>
              <a:ext uri="{FF2B5EF4-FFF2-40B4-BE49-F238E27FC236}">
                <a16:creationId xmlns:a16="http://schemas.microsoft.com/office/drawing/2014/main" id="{3112B13C-8331-76E2-2AB1-14B54FAB5650}"/>
              </a:ext>
            </a:extLst>
          </p:cNvPr>
          <p:cNvSpPr/>
          <p:nvPr/>
        </p:nvSpPr>
        <p:spPr>
          <a:xfrm>
            <a:off x="5809515"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5"/>
            <a:stretch>
              <a:fillRect/>
            </a:stretch>
          </a:blipFill>
        </p:spPr>
        <p:txBody>
          <a:bodyPr/>
          <a:lstStyle/>
          <a:p>
            <a:endParaRPr lang="en-GB"/>
          </a:p>
        </p:txBody>
      </p:sp>
      <p:sp>
        <p:nvSpPr>
          <p:cNvPr id="13" name="Freeform 10">
            <a:extLst>
              <a:ext uri="{FF2B5EF4-FFF2-40B4-BE49-F238E27FC236}">
                <a16:creationId xmlns:a16="http://schemas.microsoft.com/office/drawing/2014/main" id="{5A4D00E3-F1DB-BA9A-8A95-37E59E5BCA67}"/>
              </a:ext>
            </a:extLst>
          </p:cNvPr>
          <p:cNvSpPr/>
          <p:nvPr/>
        </p:nvSpPr>
        <p:spPr>
          <a:xfrm>
            <a:off x="4335439"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6"/>
            <a:stretch>
              <a:fillRect/>
            </a:stretch>
          </a:blipFill>
        </p:spPr>
        <p:txBody>
          <a:bodyPr/>
          <a:lstStyle/>
          <a:p>
            <a:endParaRPr lang="en-GB"/>
          </a:p>
        </p:txBody>
      </p:sp>
      <p:sp>
        <p:nvSpPr>
          <p:cNvPr id="14" name="Freeform 11">
            <a:extLst>
              <a:ext uri="{FF2B5EF4-FFF2-40B4-BE49-F238E27FC236}">
                <a16:creationId xmlns:a16="http://schemas.microsoft.com/office/drawing/2014/main" id="{CF37C394-9DED-A17C-61B8-F4272FEBFFF7}"/>
              </a:ext>
            </a:extLst>
          </p:cNvPr>
          <p:cNvSpPr/>
          <p:nvPr/>
        </p:nvSpPr>
        <p:spPr>
          <a:xfrm>
            <a:off x="914400"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7"/>
            <a:stretch>
              <a:fillRect/>
            </a:stretch>
          </a:blipFill>
        </p:spPr>
        <p:txBody>
          <a:bodyPr/>
          <a:lstStyle/>
          <a:p>
            <a:endParaRPr lang="en-GB"/>
          </a:p>
        </p:txBody>
      </p:sp>
      <p:sp>
        <p:nvSpPr>
          <p:cNvPr id="15" name="Freeform 12">
            <a:extLst>
              <a:ext uri="{FF2B5EF4-FFF2-40B4-BE49-F238E27FC236}">
                <a16:creationId xmlns:a16="http://schemas.microsoft.com/office/drawing/2014/main" id="{F1E90200-EDEC-B5AC-6FAE-1CF3793BAF2E}"/>
              </a:ext>
            </a:extLst>
          </p:cNvPr>
          <p:cNvSpPr/>
          <p:nvPr/>
        </p:nvSpPr>
        <p:spPr>
          <a:xfrm>
            <a:off x="2205931"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8"/>
            <a:stretch>
              <a:fillRect/>
            </a:stretch>
          </a:blipFill>
        </p:spPr>
        <p:txBody>
          <a:bodyPr/>
          <a:lstStyle/>
          <a:p>
            <a:endParaRPr lang="en-GB"/>
          </a:p>
        </p:txBody>
      </p:sp>
      <p:sp>
        <p:nvSpPr>
          <p:cNvPr id="16" name="Freeform 3">
            <a:extLst>
              <a:ext uri="{FF2B5EF4-FFF2-40B4-BE49-F238E27FC236}">
                <a16:creationId xmlns:a16="http://schemas.microsoft.com/office/drawing/2014/main" id="{4C43AC9A-8464-4E77-B77D-F20A5B77A04E}"/>
              </a:ext>
            </a:extLst>
          </p:cNvPr>
          <p:cNvSpPr/>
          <p:nvPr/>
        </p:nvSpPr>
        <p:spPr>
          <a:xfrm flipH="1">
            <a:off x="1447800"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4"/>
            <a:stretch>
              <a:fillRect/>
            </a:stretch>
          </a:blipFill>
        </p:spPr>
        <p:txBody>
          <a:bodyPr/>
          <a:lstStyle/>
          <a:p>
            <a:endParaRPr lang="en-GB"/>
          </a:p>
        </p:txBody>
      </p:sp>
      <p:sp>
        <p:nvSpPr>
          <p:cNvPr id="2" name="Freeform 3">
            <a:extLst>
              <a:ext uri="{FF2B5EF4-FFF2-40B4-BE49-F238E27FC236}">
                <a16:creationId xmlns:a16="http://schemas.microsoft.com/office/drawing/2014/main" id="{379140B8-2736-6A70-DDA2-6A608AF1B386}"/>
              </a:ext>
            </a:extLst>
          </p:cNvPr>
          <p:cNvSpPr/>
          <p:nvPr/>
        </p:nvSpPr>
        <p:spPr>
          <a:xfrm>
            <a:off x="9285385" y="3266056"/>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dirty="0"/>
          </a:p>
        </p:txBody>
      </p:sp>
    </p:spTree>
    <p:extLst>
      <p:ext uri="{BB962C8B-B14F-4D97-AF65-F5344CB8AC3E}">
        <p14:creationId xmlns:p14="http://schemas.microsoft.com/office/powerpoint/2010/main" val="687368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3612141" y="5478188"/>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8305800" y="3161119"/>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1346624" y="1789544"/>
            <a:ext cx="6523445" cy="6707913"/>
          </a:xfrm>
          <a:custGeom>
            <a:avLst/>
            <a:gdLst/>
            <a:ahLst/>
            <a:cxnLst/>
            <a:rect l="l" t="t" r="r" b="b"/>
            <a:pathLst>
              <a:path w="6523445" h="6707913">
                <a:moveTo>
                  <a:pt x="0" y="0"/>
                </a:moveTo>
                <a:lnTo>
                  <a:pt x="6523445" y="0"/>
                </a:lnTo>
                <a:lnTo>
                  <a:pt x="6523445" y="6707912"/>
                </a:lnTo>
                <a:lnTo>
                  <a:pt x="0" y="6707912"/>
                </a:lnTo>
                <a:lnTo>
                  <a:pt x="0" y="0"/>
                </a:lnTo>
                <a:close/>
              </a:path>
            </a:pathLst>
          </a:custGeom>
          <a:blipFill>
            <a:blip r:embed="rId6"/>
            <a:stretch>
              <a:fillRect/>
            </a:stretch>
          </a:blipFill>
        </p:spPr>
        <p:txBody>
          <a:bodyPr/>
          <a:lstStyle/>
          <a:p>
            <a:endParaRPr lang="en-GB"/>
          </a:p>
        </p:txBody>
      </p:sp>
      <p:sp>
        <p:nvSpPr>
          <p:cNvPr id="11" name="TextBox 8">
            <a:extLst>
              <a:ext uri="{FF2B5EF4-FFF2-40B4-BE49-F238E27FC236}">
                <a16:creationId xmlns:a16="http://schemas.microsoft.com/office/drawing/2014/main" id="{7E59D19A-3F24-28AB-E67B-757AAF8F5D3F}"/>
              </a:ext>
            </a:extLst>
          </p:cNvPr>
          <p:cNvSpPr txBox="1"/>
          <p:nvPr/>
        </p:nvSpPr>
        <p:spPr>
          <a:xfrm>
            <a:off x="7463854" y="1057275"/>
            <a:ext cx="9795446" cy="1244571"/>
          </a:xfrm>
          <a:prstGeom prst="rect">
            <a:avLst/>
          </a:prstGeom>
        </p:spPr>
        <p:txBody>
          <a:bodyPr lIns="0" tIns="0" rIns="0" bIns="0" rtlCol="0" anchor="t">
            <a:spAutoFit/>
          </a:bodyPr>
          <a:lstStyle/>
          <a:p>
            <a:pPr algn="r">
              <a:lnSpc>
                <a:spcPts val="10738"/>
              </a:lnSpc>
            </a:pPr>
            <a:r>
              <a:rPr lang="en-US" sz="6000" dirty="0">
                <a:solidFill>
                  <a:srgbClr val="000000"/>
                </a:solidFill>
                <a:latin typeface="Poppins Bold"/>
                <a:ea typeface="Poppins Bold"/>
                <a:cs typeface="Poppins Bold"/>
                <a:sym typeface="Poppins Bold"/>
              </a:rPr>
              <a:t>FUTURE ENHANCEMENTS</a:t>
            </a:r>
          </a:p>
        </p:txBody>
      </p:sp>
      <p:sp>
        <p:nvSpPr>
          <p:cNvPr id="12" name="TextBox 9">
            <a:extLst>
              <a:ext uri="{FF2B5EF4-FFF2-40B4-BE49-F238E27FC236}">
                <a16:creationId xmlns:a16="http://schemas.microsoft.com/office/drawing/2014/main" id="{74DC3C07-9DA5-8E3F-E8EB-E2A634219C53}"/>
              </a:ext>
            </a:extLst>
          </p:cNvPr>
          <p:cNvSpPr txBox="1"/>
          <p:nvPr/>
        </p:nvSpPr>
        <p:spPr>
          <a:xfrm>
            <a:off x="8991600" y="2966355"/>
            <a:ext cx="8736246" cy="984885"/>
          </a:xfrm>
          <a:prstGeom prst="rect">
            <a:avLst/>
          </a:prstGeom>
        </p:spPr>
        <p:txBody>
          <a:bodyPr lIns="0" tIns="0" rIns="0" bIns="0" rtlCol="0" anchor="t">
            <a:spAutoFit/>
          </a:bodyPr>
          <a:lstStyle/>
          <a:p>
            <a:pPr algn="just"/>
            <a:r>
              <a:rPr lang="en-US" sz="3200" dirty="0">
                <a:solidFill>
                  <a:srgbClr val="000000"/>
                </a:solidFill>
                <a:latin typeface="Arial" panose="020B0604020202020204" pitchFamily="34" charset="0"/>
                <a:ea typeface="Open Sauce Light"/>
                <a:cs typeface="Arial" panose="020B0604020202020204" pitchFamily="34" charset="0"/>
                <a:sym typeface="Open Sauce Light"/>
              </a:rPr>
              <a:t>Functionality can be extended to other types of ailments and disorders</a:t>
            </a:r>
            <a:endParaRPr lang="en-US" sz="2204" dirty="0">
              <a:solidFill>
                <a:srgbClr val="000000"/>
              </a:solidFill>
              <a:latin typeface="Arial" panose="020B0604020202020204" pitchFamily="34" charset="0"/>
              <a:ea typeface="Open Sauce Light"/>
              <a:cs typeface="Arial" panose="020B0604020202020204" pitchFamily="34" charset="0"/>
              <a:sym typeface="Open Sauce Light"/>
            </a:endParaRPr>
          </a:p>
        </p:txBody>
      </p:sp>
    </p:spTree>
    <p:extLst>
      <p:ext uri="{BB962C8B-B14F-4D97-AF65-F5344CB8AC3E}">
        <p14:creationId xmlns:p14="http://schemas.microsoft.com/office/powerpoint/2010/main" val="3647730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2"/>
            <a:stretch>
              <a:fillRect/>
            </a:stretch>
          </a:blipFill>
        </p:spPr>
        <p:txBody>
          <a:bodyPr/>
          <a:lstStyle/>
          <a:p>
            <a:endParaRPr lang="en-GB"/>
          </a:p>
        </p:txBody>
      </p:sp>
      <p:sp>
        <p:nvSpPr>
          <p:cNvPr id="4" name="Freeform 4"/>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3"/>
            <a:stretch>
              <a:fillRect/>
            </a:stretch>
          </a:blipFill>
        </p:spPr>
        <p:txBody>
          <a:bodyPr/>
          <a:lstStyle/>
          <a:p>
            <a:endParaRPr lang="en-GB"/>
          </a:p>
        </p:txBody>
      </p:sp>
      <p:pic>
        <p:nvPicPr>
          <p:cNvPr id="36" name="Picture 35">
            <a:extLst>
              <a:ext uri="{FF2B5EF4-FFF2-40B4-BE49-F238E27FC236}">
                <a16:creationId xmlns:a16="http://schemas.microsoft.com/office/drawing/2014/main" id="{8A116EC5-7F6D-CF9A-59BB-3FF81082E246}"/>
              </a:ext>
            </a:extLst>
          </p:cNvPr>
          <p:cNvPicPr>
            <a:picLocks noChangeAspect="1"/>
          </p:cNvPicPr>
          <p:nvPr/>
        </p:nvPicPr>
        <p:blipFill rotWithShape="1">
          <a:blip r:embed="rId4"/>
          <a:srcRect l="9412" t="14144" r="18078" b="24502"/>
          <a:stretch/>
        </p:blipFill>
        <p:spPr>
          <a:xfrm>
            <a:off x="4466130" y="2324100"/>
            <a:ext cx="8356886" cy="5867400"/>
          </a:xfrm>
          <a:prstGeom prst="rect">
            <a:avLst/>
          </a:prstGeom>
          <a:solidFill>
            <a:srgbClr val="92D050"/>
          </a:solid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55A3"/>
        </a:solidFill>
        <a:effectLst/>
      </p:bgPr>
    </p:bg>
    <p:spTree>
      <p:nvGrpSpPr>
        <p:cNvPr id="1" name=""/>
        <p:cNvGrpSpPr/>
        <p:nvPr/>
      </p:nvGrpSpPr>
      <p:grpSpPr>
        <a:xfrm>
          <a:off x="0" y="0"/>
          <a:ext cx="0" cy="0"/>
          <a:chOff x="0" y="0"/>
          <a:chExt cx="0" cy="0"/>
        </a:xfrm>
      </p:grpSpPr>
      <p:sp>
        <p:nvSpPr>
          <p:cNvPr id="2" name="TextBox 2"/>
          <p:cNvSpPr txBox="1"/>
          <p:nvPr/>
        </p:nvSpPr>
        <p:spPr>
          <a:xfrm>
            <a:off x="2980449" y="3086100"/>
            <a:ext cx="11287955" cy="1244571"/>
          </a:xfrm>
          <a:prstGeom prst="rect">
            <a:avLst/>
          </a:prstGeom>
        </p:spPr>
        <p:txBody>
          <a:bodyPr lIns="0" tIns="0" rIns="0" bIns="0" rtlCol="0" anchor="t">
            <a:spAutoFit/>
          </a:bodyPr>
          <a:lstStyle/>
          <a:p>
            <a:pPr algn="ctr">
              <a:lnSpc>
                <a:spcPts val="10738"/>
              </a:lnSpc>
            </a:pPr>
            <a:r>
              <a:rPr lang="en-US" sz="6000" dirty="0">
                <a:solidFill>
                  <a:srgbClr val="FFFFFF"/>
                </a:solidFill>
                <a:latin typeface="Poppins Bold"/>
                <a:ea typeface="Poppins Bold"/>
                <a:cs typeface="Poppins Bold"/>
                <a:sym typeface="Poppins Bold"/>
              </a:rPr>
              <a:t>THE END</a:t>
            </a:r>
          </a:p>
        </p:txBody>
      </p:sp>
      <p:sp>
        <p:nvSpPr>
          <p:cNvPr id="3" name="Freeform 3"/>
          <p:cNvSpPr/>
          <p:nvPr/>
        </p:nvSpPr>
        <p:spPr>
          <a:xfrm>
            <a:off x="12823015" y="7376803"/>
            <a:ext cx="3737334" cy="3643901"/>
          </a:xfrm>
          <a:custGeom>
            <a:avLst/>
            <a:gdLst/>
            <a:ahLst/>
            <a:cxnLst/>
            <a:rect l="l" t="t" r="r" b="b"/>
            <a:pathLst>
              <a:path w="3737334" h="3643901">
                <a:moveTo>
                  <a:pt x="0" y="0"/>
                </a:moveTo>
                <a:lnTo>
                  <a:pt x="3737334" y="0"/>
                </a:lnTo>
                <a:lnTo>
                  <a:pt x="3737334" y="3643901"/>
                </a:lnTo>
                <a:lnTo>
                  <a:pt x="0" y="3643901"/>
                </a:lnTo>
                <a:lnTo>
                  <a:pt x="0" y="0"/>
                </a:lnTo>
                <a:close/>
              </a:path>
            </a:pathLst>
          </a:custGeom>
          <a:blipFill>
            <a:blip r:embed="rId2"/>
            <a:stretch>
              <a:fillRect/>
            </a:stretch>
          </a:blipFill>
        </p:spPr>
        <p:txBody>
          <a:bodyPr/>
          <a:lstStyle/>
          <a:p>
            <a:endParaRPr lang="en-GB"/>
          </a:p>
        </p:txBody>
      </p:sp>
      <p:sp>
        <p:nvSpPr>
          <p:cNvPr id="4" name="Freeform 4"/>
          <p:cNvSpPr/>
          <p:nvPr/>
        </p:nvSpPr>
        <p:spPr>
          <a:xfrm>
            <a:off x="14691682" y="530193"/>
            <a:ext cx="4206160" cy="4672183"/>
          </a:xfrm>
          <a:custGeom>
            <a:avLst/>
            <a:gdLst/>
            <a:ahLst/>
            <a:cxnLst/>
            <a:rect l="l" t="t" r="r" b="b"/>
            <a:pathLst>
              <a:path w="4206160" h="4672183">
                <a:moveTo>
                  <a:pt x="0" y="0"/>
                </a:moveTo>
                <a:lnTo>
                  <a:pt x="4206160" y="0"/>
                </a:lnTo>
                <a:lnTo>
                  <a:pt x="4206160" y="4672183"/>
                </a:lnTo>
                <a:lnTo>
                  <a:pt x="0" y="4672183"/>
                </a:lnTo>
                <a:lnTo>
                  <a:pt x="0" y="0"/>
                </a:lnTo>
                <a:close/>
              </a:path>
            </a:pathLst>
          </a:custGeom>
          <a:blipFill>
            <a:blip r:embed="rId3"/>
            <a:stretch>
              <a:fillRect/>
            </a:stretch>
          </a:blipFill>
        </p:spPr>
        <p:txBody>
          <a:bodyPr/>
          <a:lstStyle/>
          <a:p>
            <a:endParaRPr lang="en-GB"/>
          </a:p>
        </p:txBody>
      </p:sp>
      <p:sp>
        <p:nvSpPr>
          <p:cNvPr id="5" name="Freeform 5"/>
          <p:cNvSpPr/>
          <p:nvPr/>
        </p:nvSpPr>
        <p:spPr>
          <a:xfrm>
            <a:off x="749914" y="-789152"/>
            <a:ext cx="4017939" cy="3696504"/>
          </a:xfrm>
          <a:custGeom>
            <a:avLst/>
            <a:gdLst/>
            <a:ahLst/>
            <a:cxnLst/>
            <a:rect l="l" t="t" r="r" b="b"/>
            <a:pathLst>
              <a:path w="4017939" h="3696504">
                <a:moveTo>
                  <a:pt x="0" y="0"/>
                </a:moveTo>
                <a:lnTo>
                  <a:pt x="4017939" y="0"/>
                </a:lnTo>
                <a:lnTo>
                  <a:pt x="4017939" y="3696504"/>
                </a:lnTo>
                <a:lnTo>
                  <a:pt x="0" y="3696504"/>
                </a:lnTo>
                <a:lnTo>
                  <a:pt x="0" y="0"/>
                </a:lnTo>
                <a:close/>
              </a:path>
            </a:pathLst>
          </a:custGeom>
          <a:blipFill>
            <a:blip r:embed="rId4"/>
            <a:stretch>
              <a:fillRect/>
            </a:stretch>
          </a:blipFill>
        </p:spPr>
        <p:txBody>
          <a:bodyPr/>
          <a:lstStyle/>
          <a:p>
            <a:endParaRPr lang="en-GB"/>
          </a:p>
        </p:txBody>
      </p:sp>
      <p:sp>
        <p:nvSpPr>
          <p:cNvPr id="6" name="Freeform 6"/>
          <p:cNvSpPr/>
          <p:nvPr/>
        </p:nvSpPr>
        <p:spPr>
          <a:xfrm>
            <a:off x="-535017" y="6139735"/>
            <a:ext cx="4148147" cy="3567406"/>
          </a:xfrm>
          <a:custGeom>
            <a:avLst/>
            <a:gdLst/>
            <a:ahLst/>
            <a:cxnLst/>
            <a:rect l="l" t="t" r="r" b="b"/>
            <a:pathLst>
              <a:path w="4148147" h="3567406">
                <a:moveTo>
                  <a:pt x="0" y="0"/>
                </a:moveTo>
                <a:lnTo>
                  <a:pt x="4148147" y="0"/>
                </a:lnTo>
                <a:lnTo>
                  <a:pt x="4148147" y="3567407"/>
                </a:lnTo>
                <a:lnTo>
                  <a:pt x="0" y="3567407"/>
                </a:lnTo>
                <a:lnTo>
                  <a:pt x="0" y="0"/>
                </a:lnTo>
                <a:close/>
              </a:path>
            </a:pathLst>
          </a:custGeom>
          <a:blipFill>
            <a:blip r:embed="rId5"/>
            <a:stretch>
              <a:fillRect/>
            </a:stretch>
          </a:blipFill>
        </p:spPr>
        <p:txBody>
          <a:bodyPr/>
          <a:lstStyle/>
          <a:p>
            <a:endParaRPr lang="en-GB"/>
          </a:p>
        </p:txBody>
      </p:sp>
      <p:sp>
        <p:nvSpPr>
          <p:cNvPr id="18" name="TextBox 18"/>
          <p:cNvSpPr txBox="1"/>
          <p:nvPr/>
        </p:nvSpPr>
        <p:spPr>
          <a:xfrm>
            <a:off x="4167753" y="5988675"/>
            <a:ext cx="1976853" cy="273546"/>
          </a:xfrm>
          <a:prstGeom prst="rect">
            <a:avLst/>
          </a:prstGeom>
        </p:spPr>
        <p:txBody>
          <a:bodyPr lIns="0" tIns="0" rIns="0" bIns="0" rtlCol="0" anchor="t">
            <a:spAutoFit/>
          </a:bodyPr>
          <a:lstStyle/>
          <a:p>
            <a:pPr algn="ctr">
              <a:lnSpc>
                <a:spcPts val="2285"/>
              </a:lnSpc>
            </a:pPr>
            <a:r>
              <a:rPr lang="en-US" sz="1632">
                <a:solidFill>
                  <a:srgbClr val="0255A3"/>
                </a:solidFill>
                <a:latin typeface="Open Sauce Bold"/>
                <a:ea typeface="Open Sauce Bold"/>
                <a:cs typeface="Open Sauce Bold"/>
                <a:sym typeface="Open Sauce Bold"/>
              </a:rPr>
              <a:t>PRIMARY CARE</a:t>
            </a:r>
          </a:p>
        </p:txBody>
      </p:sp>
      <p:sp>
        <p:nvSpPr>
          <p:cNvPr id="20" name="TextBox 20"/>
          <p:cNvSpPr txBox="1"/>
          <p:nvPr/>
        </p:nvSpPr>
        <p:spPr>
          <a:xfrm>
            <a:off x="7979040" y="6502226"/>
            <a:ext cx="2329920" cy="1367155"/>
          </a:xfrm>
          <a:prstGeom prst="rect">
            <a:avLst/>
          </a:prstGeom>
        </p:spPr>
        <p:txBody>
          <a:bodyPr lIns="0" tIns="0" rIns="0" bIns="0" rtlCol="0" anchor="t">
            <a:spAutoFit/>
          </a:bodyPr>
          <a:lstStyle/>
          <a:p>
            <a:pPr algn="just">
              <a:lnSpc>
                <a:spcPts val="1819"/>
              </a:lnSpc>
            </a:pPr>
            <a:r>
              <a:rPr lang="en-US" sz="1299">
                <a:solidFill>
                  <a:srgbClr val="0255A3"/>
                </a:solidFill>
                <a:latin typeface="Open Sauce"/>
                <a:ea typeface="Open Sauce"/>
                <a:cs typeface="Open Sauce"/>
                <a:sym typeface="Open Sauce"/>
              </a:rPr>
              <a:t>Lorem ipsum dolor sit amet, consectetur adipiscing elit. Suspendisse sed purus hendrerit, consequat eros at, faucibus leo. Duis ornare tempus lacus id porta.</a:t>
            </a:r>
          </a:p>
        </p:txBody>
      </p:sp>
      <p:sp>
        <p:nvSpPr>
          <p:cNvPr id="21" name="TextBox 21"/>
          <p:cNvSpPr txBox="1"/>
          <p:nvPr/>
        </p:nvSpPr>
        <p:spPr>
          <a:xfrm>
            <a:off x="11970015" y="6502226"/>
            <a:ext cx="2329920" cy="1367155"/>
          </a:xfrm>
          <a:prstGeom prst="rect">
            <a:avLst/>
          </a:prstGeom>
        </p:spPr>
        <p:txBody>
          <a:bodyPr lIns="0" tIns="0" rIns="0" bIns="0" rtlCol="0" anchor="t">
            <a:spAutoFit/>
          </a:bodyPr>
          <a:lstStyle/>
          <a:p>
            <a:pPr algn="just">
              <a:lnSpc>
                <a:spcPts val="1819"/>
              </a:lnSpc>
            </a:pPr>
            <a:r>
              <a:rPr lang="en-US" sz="1299">
                <a:solidFill>
                  <a:srgbClr val="0255A3"/>
                </a:solidFill>
                <a:latin typeface="Open Sauce"/>
                <a:ea typeface="Open Sauce"/>
                <a:cs typeface="Open Sauce"/>
                <a:sym typeface="Open Sauce"/>
              </a:rPr>
              <a:t>Lorem ipsum dolor sit amet, consectetur adipiscing elit. Suspendisse sed purus hendrerit, consequat eros at, faucibus leo. Duis ornare tempus lacus id porta.</a:t>
            </a:r>
          </a:p>
        </p:txBody>
      </p:sp>
      <p:sp>
        <p:nvSpPr>
          <p:cNvPr id="22" name="TextBox 22"/>
          <p:cNvSpPr txBox="1"/>
          <p:nvPr/>
        </p:nvSpPr>
        <p:spPr>
          <a:xfrm>
            <a:off x="7962991" y="5988675"/>
            <a:ext cx="2362017" cy="273546"/>
          </a:xfrm>
          <a:prstGeom prst="rect">
            <a:avLst/>
          </a:prstGeom>
        </p:spPr>
        <p:txBody>
          <a:bodyPr lIns="0" tIns="0" rIns="0" bIns="0" rtlCol="0" anchor="t">
            <a:spAutoFit/>
          </a:bodyPr>
          <a:lstStyle/>
          <a:p>
            <a:pPr algn="ctr">
              <a:lnSpc>
                <a:spcPts val="2285"/>
              </a:lnSpc>
            </a:pPr>
            <a:r>
              <a:rPr lang="en-US" sz="1632">
                <a:solidFill>
                  <a:srgbClr val="0255A3"/>
                </a:solidFill>
                <a:latin typeface="Open Sauce Bold"/>
                <a:ea typeface="Open Sauce Bold"/>
                <a:cs typeface="Open Sauce Bold"/>
                <a:sym typeface="Open Sauce Bold"/>
              </a:rPr>
              <a:t>SPECIALIZED CARE</a:t>
            </a:r>
          </a:p>
        </p:txBody>
      </p:sp>
      <p:sp>
        <p:nvSpPr>
          <p:cNvPr id="23" name="TextBox 23"/>
          <p:cNvSpPr txBox="1"/>
          <p:nvPr/>
        </p:nvSpPr>
        <p:spPr>
          <a:xfrm>
            <a:off x="11953966" y="5988675"/>
            <a:ext cx="2362017" cy="273546"/>
          </a:xfrm>
          <a:prstGeom prst="rect">
            <a:avLst/>
          </a:prstGeom>
        </p:spPr>
        <p:txBody>
          <a:bodyPr lIns="0" tIns="0" rIns="0" bIns="0" rtlCol="0" anchor="t">
            <a:spAutoFit/>
          </a:bodyPr>
          <a:lstStyle/>
          <a:p>
            <a:pPr algn="ctr">
              <a:lnSpc>
                <a:spcPts val="2285"/>
              </a:lnSpc>
            </a:pPr>
            <a:r>
              <a:rPr lang="en-US" sz="1632">
                <a:solidFill>
                  <a:srgbClr val="0255A3"/>
                </a:solidFill>
                <a:latin typeface="Open Sauce Bold"/>
                <a:ea typeface="Open Sauce Bold"/>
                <a:cs typeface="Open Sauce Bold"/>
                <a:sym typeface="Open Sauce Bold"/>
              </a:rPr>
              <a:t>EMERGENCY CARE</a:t>
            </a:r>
          </a:p>
        </p:txBody>
      </p:sp>
      <p:sp>
        <p:nvSpPr>
          <p:cNvPr id="25" name="TextBox 2">
            <a:extLst>
              <a:ext uri="{FF2B5EF4-FFF2-40B4-BE49-F238E27FC236}">
                <a16:creationId xmlns:a16="http://schemas.microsoft.com/office/drawing/2014/main" id="{6E01B8CB-13DC-8945-37B4-BCD421BBB994}"/>
              </a:ext>
            </a:extLst>
          </p:cNvPr>
          <p:cNvSpPr txBox="1"/>
          <p:nvPr/>
        </p:nvSpPr>
        <p:spPr>
          <a:xfrm>
            <a:off x="4377425" y="4552046"/>
            <a:ext cx="8752294" cy="1499198"/>
          </a:xfrm>
          <a:prstGeom prst="rect">
            <a:avLst/>
          </a:prstGeom>
        </p:spPr>
        <p:txBody>
          <a:bodyPr lIns="0" tIns="0" rIns="0" bIns="0" rtlCol="0" anchor="t">
            <a:spAutoFit/>
          </a:bodyPr>
          <a:lstStyle/>
          <a:p>
            <a:pPr algn="ctr">
              <a:lnSpc>
                <a:spcPts val="10738"/>
              </a:lnSpc>
            </a:pPr>
            <a:r>
              <a:rPr lang="en-US" sz="10036" dirty="0">
                <a:solidFill>
                  <a:srgbClr val="FFFFFF"/>
                </a:solidFill>
                <a:latin typeface="Poppins Bold"/>
                <a:ea typeface="Poppins Bold"/>
                <a:cs typeface="Poppins Bold"/>
                <a:sym typeface="Poppins Bold"/>
              </a:rPr>
              <a:t>THANK YOU</a:t>
            </a:r>
          </a:p>
        </p:txBody>
      </p:sp>
    </p:spTree>
    <p:extLst>
      <p:ext uri="{BB962C8B-B14F-4D97-AF65-F5344CB8AC3E}">
        <p14:creationId xmlns:p14="http://schemas.microsoft.com/office/powerpoint/2010/main" val="401448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668000" y="495300"/>
            <a:ext cx="61722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PROJECT SCOPE</a:t>
            </a:r>
          </a:p>
        </p:txBody>
      </p:sp>
      <p:sp>
        <p:nvSpPr>
          <p:cNvPr id="21" name="Freeform 21"/>
          <p:cNvSpPr/>
          <p:nvPr/>
        </p:nvSpPr>
        <p:spPr>
          <a:xfrm>
            <a:off x="15963591" y="8474879"/>
            <a:ext cx="1257609" cy="1226169"/>
          </a:xfrm>
          <a:custGeom>
            <a:avLst/>
            <a:gdLst/>
            <a:ahLst/>
            <a:cxnLst/>
            <a:rect l="l" t="t" r="r" b="b"/>
            <a:pathLst>
              <a:path w="1257609" h="1226169">
                <a:moveTo>
                  <a:pt x="0" y="0"/>
                </a:moveTo>
                <a:lnTo>
                  <a:pt x="1257610" y="0"/>
                </a:lnTo>
                <a:lnTo>
                  <a:pt x="1257610" y="1226169"/>
                </a:lnTo>
                <a:lnTo>
                  <a:pt x="0" y="1226169"/>
                </a:lnTo>
                <a:lnTo>
                  <a:pt x="0" y="0"/>
                </a:lnTo>
                <a:close/>
              </a:path>
            </a:pathLst>
          </a:custGeom>
          <a:blipFill>
            <a:blip r:embed="rId2"/>
            <a:stretch>
              <a:fillRect/>
            </a:stretch>
          </a:blipFill>
        </p:spPr>
        <p:txBody>
          <a:bodyPr/>
          <a:lstStyle/>
          <a:p>
            <a:endParaRPr lang="en-GB"/>
          </a:p>
        </p:txBody>
      </p:sp>
      <p:sp>
        <p:nvSpPr>
          <p:cNvPr id="22" name="Freeform 22"/>
          <p:cNvSpPr/>
          <p:nvPr/>
        </p:nvSpPr>
        <p:spPr>
          <a:xfrm>
            <a:off x="14206672" y="7937915"/>
            <a:ext cx="1147266" cy="1274377"/>
          </a:xfrm>
          <a:custGeom>
            <a:avLst/>
            <a:gdLst/>
            <a:ahLst/>
            <a:cxnLst/>
            <a:rect l="l" t="t" r="r" b="b"/>
            <a:pathLst>
              <a:path w="1147266" h="1274377">
                <a:moveTo>
                  <a:pt x="0" y="0"/>
                </a:moveTo>
                <a:lnTo>
                  <a:pt x="1147266" y="0"/>
                </a:lnTo>
                <a:lnTo>
                  <a:pt x="1147266" y="1274378"/>
                </a:lnTo>
                <a:lnTo>
                  <a:pt x="0" y="1274378"/>
                </a:lnTo>
                <a:lnTo>
                  <a:pt x="0" y="0"/>
                </a:lnTo>
                <a:close/>
              </a:path>
            </a:pathLst>
          </a:custGeom>
          <a:blipFill>
            <a:blip r:embed="rId3"/>
            <a:stretch>
              <a:fillRect/>
            </a:stretch>
          </a:blipFill>
        </p:spPr>
        <p:txBody>
          <a:bodyPr/>
          <a:lstStyle/>
          <a:p>
            <a:endParaRPr lang="en-GB"/>
          </a:p>
        </p:txBody>
      </p:sp>
      <p:sp>
        <p:nvSpPr>
          <p:cNvPr id="23" name="Freeform 23"/>
          <p:cNvSpPr/>
          <p:nvPr/>
        </p:nvSpPr>
        <p:spPr>
          <a:xfrm>
            <a:off x="10326029" y="8000387"/>
            <a:ext cx="1367297" cy="1257913"/>
          </a:xfrm>
          <a:custGeom>
            <a:avLst/>
            <a:gdLst/>
            <a:ahLst/>
            <a:cxnLst/>
            <a:rect l="l" t="t" r="r" b="b"/>
            <a:pathLst>
              <a:path w="1367297" h="1257913">
                <a:moveTo>
                  <a:pt x="0" y="0"/>
                </a:moveTo>
                <a:lnTo>
                  <a:pt x="1367297" y="0"/>
                </a:lnTo>
                <a:lnTo>
                  <a:pt x="1367297" y="1257913"/>
                </a:lnTo>
                <a:lnTo>
                  <a:pt x="0" y="1257913"/>
                </a:lnTo>
                <a:lnTo>
                  <a:pt x="0" y="0"/>
                </a:lnTo>
                <a:close/>
              </a:path>
            </a:pathLst>
          </a:custGeom>
          <a:blipFill>
            <a:blip r:embed="rId4"/>
            <a:stretch>
              <a:fillRect/>
            </a:stretch>
          </a:blipFill>
        </p:spPr>
        <p:txBody>
          <a:bodyPr/>
          <a:lstStyle/>
          <a:p>
            <a:endParaRPr lang="en-GB"/>
          </a:p>
        </p:txBody>
      </p:sp>
      <p:sp>
        <p:nvSpPr>
          <p:cNvPr id="24" name="Freeform 24"/>
          <p:cNvSpPr/>
          <p:nvPr/>
        </p:nvSpPr>
        <p:spPr>
          <a:xfrm>
            <a:off x="12061687" y="7937915"/>
            <a:ext cx="1535331" cy="1320385"/>
          </a:xfrm>
          <a:custGeom>
            <a:avLst/>
            <a:gdLst/>
            <a:ahLst/>
            <a:cxnLst/>
            <a:rect l="l" t="t" r="r" b="b"/>
            <a:pathLst>
              <a:path w="1535331" h="1320385">
                <a:moveTo>
                  <a:pt x="0" y="0"/>
                </a:moveTo>
                <a:lnTo>
                  <a:pt x="1535331" y="0"/>
                </a:lnTo>
                <a:lnTo>
                  <a:pt x="1535331" y="1320385"/>
                </a:lnTo>
                <a:lnTo>
                  <a:pt x="0" y="1320385"/>
                </a:lnTo>
                <a:lnTo>
                  <a:pt x="0" y="0"/>
                </a:lnTo>
                <a:close/>
              </a:path>
            </a:pathLst>
          </a:custGeom>
          <a:blipFill>
            <a:blip r:embed="rId5"/>
            <a:stretch>
              <a:fillRect/>
            </a:stretch>
          </a:blipFill>
        </p:spPr>
        <p:txBody>
          <a:bodyPr/>
          <a:lstStyle/>
          <a:p>
            <a:endParaRPr lang="en-GB"/>
          </a:p>
        </p:txBody>
      </p:sp>
      <p:sp>
        <p:nvSpPr>
          <p:cNvPr id="4" name="TextBox 5">
            <a:extLst>
              <a:ext uri="{FF2B5EF4-FFF2-40B4-BE49-F238E27FC236}">
                <a16:creationId xmlns:a16="http://schemas.microsoft.com/office/drawing/2014/main" id="{EFE6F566-99BB-0F95-F47A-806C3AD9BA13}"/>
              </a:ext>
            </a:extLst>
          </p:cNvPr>
          <p:cNvSpPr txBox="1"/>
          <p:nvPr/>
        </p:nvSpPr>
        <p:spPr>
          <a:xfrm>
            <a:off x="9412162" y="2109175"/>
            <a:ext cx="8293883" cy="4154984"/>
          </a:xfrm>
          <a:prstGeom prst="rect">
            <a:avLst/>
          </a:prstGeom>
        </p:spPr>
        <p:txBody>
          <a:bodyPr wrap="square" lIns="0" tIns="0" rIns="0" bIns="0" rtlCol="0" anchor="t">
            <a:spAutoFit/>
          </a:bodyPr>
          <a:lstStyle/>
          <a:p>
            <a:r>
              <a:rPr lang="en-US" sz="2600" b="0" i="0" u="none" strike="noStrike" dirty="0">
                <a:effectLst/>
                <a:latin typeface="Arial" panose="020B0604020202020204" pitchFamily="34" charset="0"/>
              </a:rPr>
              <a:t>Workflow Demonstration</a:t>
            </a:r>
          </a:p>
          <a:p>
            <a:pPr marL="457200" indent="-457200">
              <a:buFont typeface="Wingdings" panose="05000000000000000000" pitchFamily="2" charset="2"/>
              <a:buChar char="§"/>
            </a:pPr>
            <a:r>
              <a:rPr lang="en-US" sz="2600" b="0" i="0" u="none" strike="noStrike" dirty="0">
                <a:effectLst/>
                <a:latin typeface="Arial" panose="020B0604020202020204" pitchFamily="34" charset="0"/>
              </a:rPr>
              <a:t>Showcasing the application's dialogue generation capabilities</a:t>
            </a:r>
          </a:p>
          <a:p>
            <a:pPr marL="457200" indent="-457200">
              <a:buFont typeface="Wingdings" panose="05000000000000000000" pitchFamily="2" charset="2"/>
              <a:buChar char="§"/>
            </a:pPr>
            <a:endParaRPr lang="en-US" sz="1000" dirty="0">
              <a:latin typeface="Arial" panose="020B0604020202020204" pitchFamily="34" charset="0"/>
            </a:endParaRPr>
          </a:p>
          <a:p>
            <a:r>
              <a:rPr lang="en-US" sz="2600" b="0" i="0" u="none" strike="noStrike" dirty="0">
                <a:effectLst/>
                <a:latin typeface="Arial" panose="020B0604020202020204" pitchFamily="34" charset="0"/>
              </a:rPr>
              <a:t>Functional Capabilities</a:t>
            </a:r>
          </a:p>
          <a:p>
            <a:pPr marL="457200" indent="-457200">
              <a:buFont typeface="Wingdings" panose="05000000000000000000" pitchFamily="2" charset="2"/>
              <a:buChar char="§"/>
            </a:pPr>
            <a:r>
              <a:rPr lang="en-US" sz="2600" dirty="0">
                <a:latin typeface="Arial" panose="020B0604020202020204" pitchFamily="34" charset="0"/>
              </a:rPr>
              <a:t>Utilizing cosine similarity for user prompt embedding vectors with a local vector database</a:t>
            </a:r>
          </a:p>
          <a:p>
            <a:pPr marL="457200" indent="-457200">
              <a:buFont typeface="Wingdings" panose="05000000000000000000" pitchFamily="2" charset="2"/>
              <a:buChar char="§"/>
            </a:pPr>
            <a:r>
              <a:rPr lang="en-US" sz="2600" dirty="0">
                <a:latin typeface="Arial" panose="020B0604020202020204" pitchFamily="34" charset="0"/>
              </a:rPr>
              <a:t>Classifying user emotions from consolidated dialogues</a:t>
            </a:r>
          </a:p>
          <a:p>
            <a:pPr marL="457200" indent="-457200">
              <a:buFont typeface="Wingdings" panose="05000000000000000000" pitchFamily="2" charset="2"/>
              <a:buChar char="§"/>
            </a:pPr>
            <a:r>
              <a:rPr lang="en-US" sz="2600" dirty="0">
                <a:latin typeface="Arial" panose="020B0604020202020204" pitchFamily="34" charset="0"/>
              </a:rPr>
              <a:t>Summarizing conversations and generating recommendations based on the summary</a:t>
            </a:r>
            <a:endParaRPr lang="en-US" sz="2600" dirty="0">
              <a:latin typeface="Arial" panose="020B0604020202020204" pitchFamily="34" charset="0"/>
              <a:sym typeface="Open Sauce Light"/>
            </a:endParaRPr>
          </a:p>
        </p:txBody>
      </p:sp>
      <p:sp>
        <p:nvSpPr>
          <p:cNvPr id="5" name="TextBox 6">
            <a:extLst>
              <a:ext uri="{FF2B5EF4-FFF2-40B4-BE49-F238E27FC236}">
                <a16:creationId xmlns:a16="http://schemas.microsoft.com/office/drawing/2014/main" id="{410F2FD6-49C3-26B0-BD03-B37B3047EDE0}"/>
              </a:ext>
            </a:extLst>
          </p:cNvPr>
          <p:cNvSpPr txBox="1"/>
          <p:nvPr/>
        </p:nvSpPr>
        <p:spPr>
          <a:xfrm>
            <a:off x="8795819" y="6362700"/>
            <a:ext cx="8910226" cy="1600438"/>
          </a:xfrm>
          <a:prstGeom prst="rect">
            <a:avLst/>
          </a:prstGeom>
        </p:spPr>
        <p:txBody>
          <a:bodyPr wrap="square" lIns="0" tIns="0" rIns="0" bIns="0" rtlCol="0" anchor="t">
            <a:spAutoFit/>
          </a:bodyPr>
          <a:lstStyle/>
          <a:p>
            <a:r>
              <a:rPr lang="en-US" sz="2600" b="1" i="0" u="none" strike="noStrike" dirty="0">
                <a:effectLst/>
                <a:latin typeface="Arial" panose="020B0604020202020204" pitchFamily="34" charset="0"/>
              </a:rPr>
              <a:t>Caveats:</a:t>
            </a:r>
            <a:r>
              <a:rPr lang="en-US" sz="2600" b="0" i="0" u="none" strike="noStrike" dirty="0">
                <a:effectLst/>
                <a:latin typeface="Arial" panose="020B0604020202020204" pitchFamily="34" charset="0"/>
              </a:rPr>
              <a:t> Better quality of dialogue dataset will provide better, relevant responses by the application. Better hosting platform with higher processing and storage capabilities will produce better and faster results.</a:t>
            </a:r>
            <a:endParaRPr lang="en-US" sz="2600" dirty="0">
              <a:latin typeface="Open Sauce Light"/>
              <a:ea typeface="Open Sauce Light"/>
              <a:cs typeface="Open Sauce Light"/>
              <a:sym typeface="Open Sauce Light"/>
            </a:endParaRPr>
          </a:p>
        </p:txBody>
      </p:sp>
      <p:sp>
        <p:nvSpPr>
          <p:cNvPr id="11" name="Freeform 2">
            <a:extLst>
              <a:ext uri="{FF2B5EF4-FFF2-40B4-BE49-F238E27FC236}">
                <a16:creationId xmlns:a16="http://schemas.microsoft.com/office/drawing/2014/main" id="{0340AA90-F213-3EA4-AABB-2E6C37185144}"/>
              </a:ext>
            </a:extLst>
          </p:cNvPr>
          <p:cNvSpPr/>
          <p:nvPr/>
        </p:nvSpPr>
        <p:spPr>
          <a:xfrm rot="20070187">
            <a:off x="-3806302" y="2624325"/>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9" name="Freeform 3">
            <a:extLst>
              <a:ext uri="{FF2B5EF4-FFF2-40B4-BE49-F238E27FC236}">
                <a16:creationId xmlns:a16="http://schemas.microsoft.com/office/drawing/2014/main" id="{49BED320-3366-2604-281C-1A6562D277E9}"/>
              </a:ext>
            </a:extLst>
          </p:cNvPr>
          <p:cNvSpPr/>
          <p:nvPr/>
        </p:nvSpPr>
        <p:spPr>
          <a:xfrm flipH="1">
            <a:off x="670981" y="7239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8"/>
            <a:stretch>
              <a:fillRect/>
            </a:stretch>
          </a:blipFill>
        </p:spPr>
        <p:txBody>
          <a:bodyPr/>
          <a:lstStyle/>
          <a:p>
            <a:endParaRPr lang="en-GB" dirty="0"/>
          </a:p>
        </p:txBody>
      </p:sp>
      <p:sp>
        <p:nvSpPr>
          <p:cNvPr id="13" name="Freeform 4">
            <a:extLst>
              <a:ext uri="{FF2B5EF4-FFF2-40B4-BE49-F238E27FC236}">
                <a16:creationId xmlns:a16="http://schemas.microsoft.com/office/drawing/2014/main" id="{8E6499F2-A107-2763-B453-E70620B123A9}"/>
              </a:ext>
            </a:extLst>
          </p:cNvPr>
          <p:cNvSpPr/>
          <p:nvPr/>
        </p:nvSpPr>
        <p:spPr>
          <a:xfrm>
            <a:off x="8839200" y="341754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16" name="Freeform 4">
            <a:extLst>
              <a:ext uri="{FF2B5EF4-FFF2-40B4-BE49-F238E27FC236}">
                <a16:creationId xmlns:a16="http://schemas.microsoft.com/office/drawing/2014/main" id="{BBC64FE9-5B26-FBC5-8A86-D8A5A4685BC2}"/>
              </a:ext>
            </a:extLst>
          </p:cNvPr>
          <p:cNvSpPr/>
          <p:nvPr/>
        </p:nvSpPr>
        <p:spPr>
          <a:xfrm>
            <a:off x="8841828" y="20955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 name="Freeform 22">
            <a:extLst>
              <a:ext uri="{FF2B5EF4-FFF2-40B4-BE49-F238E27FC236}">
                <a16:creationId xmlns:a16="http://schemas.microsoft.com/office/drawing/2014/main" id="{C84B778C-DEDA-618A-9648-7A561491A775}"/>
              </a:ext>
            </a:extLst>
          </p:cNvPr>
          <p:cNvSpPr/>
          <p:nvPr/>
        </p:nvSpPr>
        <p:spPr>
          <a:xfrm>
            <a:off x="14241176" y="8395115"/>
            <a:ext cx="1147266" cy="1274377"/>
          </a:xfrm>
          <a:custGeom>
            <a:avLst/>
            <a:gdLst/>
            <a:ahLst/>
            <a:cxnLst/>
            <a:rect l="l" t="t" r="r" b="b"/>
            <a:pathLst>
              <a:path w="1147266" h="1274377">
                <a:moveTo>
                  <a:pt x="0" y="0"/>
                </a:moveTo>
                <a:lnTo>
                  <a:pt x="1147266" y="0"/>
                </a:lnTo>
                <a:lnTo>
                  <a:pt x="1147266" y="1274378"/>
                </a:lnTo>
                <a:lnTo>
                  <a:pt x="0" y="1274378"/>
                </a:lnTo>
                <a:lnTo>
                  <a:pt x="0" y="0"/>
                </a:lnTo>
                <a:close/>
              </a:path>
            </a:pathLst>
          </a:custGeom>
          <a:blipFill>
            <a:blip r:embed="rId3"/>
            <a:stretch>
              <a:fillRect/>
            </a:stretch>
          </a:blipFill>
        </p:spPr>
        <p:txBody>
          <a:bodyPr/>
          <a:lstStyle/>
          <a:p>
            <a:endParaRPr lang="en-GB"/>
          </a:p>
        </p:txBody>
      </p:sp>
      <p:sp>
        <p:nvSpPr>
          <p:cNvPr id="3" name="Freeform 23">
            <a:extLst>
              <a:ext uri="{FF2B5EF4-FFF2-40B4-BE49-F238E27FC236}">
                <a16:creationId xmlns:a16="http://schemas.microsoft.com/office/drawing/2014/main" id="{A3D3B5C7-4AD5-566E-E6AF-4D27AE1CE10B}"/>
              </a:ext>
            </a:extLst>
          </p:cNvPr>
          <p:cNvSpPr/>
          <p:nvPr/>
        </p:nvSpPr>
        <p:spPr>
          <a:xfrm>
            <a:off x="10360533" y="8457587"/>
            <a:ext cx="1367297" cy="1257913"/>
          </a:xfrm>
          <a:custGeom>
            <a:avLst/>
            <a:gdLst/>
            <a:ahLst/>
            <a:cxnLst/>
            <a:rect l="l" t="t" r="r" b="b"/>
            <a:pathLst>
              <a:path w="1367297" h="1257913">
                <a:moveTo>
                  <a:pt x="0" y="0"/>
                </a:moveTo>
                <a:lnTo>
                  <a:pt x="1367297" y="0"/>
                </a:lnTo>
                <a:lnTo>
                  <a:pt x="1367297" y="1257913"/>
                </a:lnTo>
                <a:lnTo>
                  <a:pt x="0" y="1257913"/>
                </a:lnTo>
                <a:lnTo>
                  <a:pt x="0" y="0"/>
                </a:lnTo>
                <a:close/>
              </a:path>
            </a:pathLst>
          </a:custGeom>
          <a:blipFill>
            <a:blip r:embed="rId4"/>
            <a:stretch>
              <a:fillRect/>
            </a:stretch>
          </a:blipFill>
        </p:spPr>
        <p:txBody>
          <a:bodyPr/>
          <a:lstStyle/>
          <a:p>
            <a:endParaRPr lang="en-GB"/>
          </a:p>
        </p:txBody>
      </p:sp>
      <p:sp>
        <p:nvSpPr>
          <p:cNvPr id="6" name="Freeform 24">
            <a:extLst>
              <a:ext uri="{FF2B5EF4-FFF2-40B4-BE49-F238E27FC236}">
                <a16:creationId xmlns:a16="http://schemas.microsoft.com/office/drawing/2014/main" id="{D51C44D7-B0D6-F345-C95F-240F838E7951}"/>
              </a:ext>
            </a:extLst>
          </p:cNvPr>
          <p:cNvSpPr/>
          <p:nvPr/>
        </p:nvSpPr>
        <p:spPr>
          <a:xfrm>
            <a:off x="12096191" y="8395115"/>
            <a:ext cx="1535331" cy="1320385"/>
          </a:xfrm>
          <a:custGeom>
            <a:avLst/>
            <a:gdLst/>
            <a:ahLst/>
            <a:cxnLst/>
            <a:rect l="l" t="t" r="r" b="b"/>
            <a:pathLst>
              <a:path w="1535331" h="1320385">
                <a:moveTo>
                  <a:pt x="0" y="0"/>
                </a:moveTo>
                <a:lnTo>
                  <a:pt x="1535331" y="0"/>
                </a:lnTo>
                <a:lnTo>
                  <a:pt x="1535331" y="1320385"/>
                </a:lnTo>
                <a:lnTo>
                  <a:pt x="0" y="1320385"/>
                </a:lnTo>
                <a:lnTo>
                  <a:pt x="0" y="0"/>
                </a:lnTo>
                <a:close/>
              </a:path>
            </a:pathLst>
          </a:custGeom>
          <a:blipFill>
            <a:blip r:embed="rId5"/>
            <a:stretch>
              <a:fillRect/>
            </a:stretch>
          </a:blipFill>
        </p:spPr>
        <p:txBody>
          <a:bodyPr/>
          <a:lstStyle/>
          <a:p>
            <a:endParaRPr lang="en-GB"/>
          </a:p>
        </p:txBody>
      </p:sp>
    </p:spTree>
    <p:extLst>
      <p:ext uri="{BB962C8B-B14F-4D97-AF65-F5344CB8AC3E}">
        <p14:creationId xmlns:p14="http://schemas.microsoft.com/office/powerpoint/2010/main" val="105441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1313321" y="1985960"/>
            <a:ext cx="4860309" cy="8652509"/>
          </a:xfrm>
          <a:custGeom>
            <a:avLst/>
            <a:gdLst/>
            <a:ahLst/>
            <a:cxnLst/>
            <a:rect l="l" t="t" r="r" b="b"/>
            <a:pathLst>
              <a:path w="4860309" h="8652509">
                <a:moveTo>
                  <a:pt x="0" y="0"/>
                </a:moveTo>
                <a:lnTo>
                  <a:pt x="4860309" y="0"/>
                </a:lnTo>
                <a:lnTo>
                  <a:pt x="4860309" y="8652510"/>
                </a:lnTo>
                <a:lnTo>
                  <a:pt x="0" y="8652510"/>
                </a:lnTo>
                <a:lnTo>
                  <a:pt x="0" y="0"/>
                </a:lnTo>
                <a:close/>
              </a:path>
            </a:pathLst>
          </a:custGeom>
          <a:blipFill>
            <a:blip r:embed="rId4"/>
            <a:stretch>
              <a:fillRect/>
            </a:stretch>
          </a:blipFill>
        </p:spPr>
        <p:txBody>
          <a:bodyPr/>
          <a:lstStyle/>
          <a:p>
            <a:endParaRPr lang="en-GB" dirty="0"/>
          </a:p>
        </p:txBody>
      </p:sp>
      <p:sp>
        <p:nvSpPr>
          <p:cNvPr id="4" name="Freeform 4"/>
          <p:cNvSpPr/>
          <p:nvPr/>
        </p:nvSpPr>
        <p:spPr>
          <a:xfrm>
            <a:off x="1028700" y="307975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6" name="Freeform 6"/>
          <p:cNvSpPr/>
          <p:nvPr/>
        </p:nvSpPr>
        <p:spPr>
          <a:xfrm>
            <a:off x="6842059" y="305117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7" name="Freeform 7"/>
          <p:cNvSpPr/>
          <p:nvPr/>
        </p:nvSpPr>
        <p:spPr>
          <a:xfrm>
            <a:off x="1028700" y="368742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8" name="Freeform 8"/>
          <p:cNvSpPr/>
          <p:nvPr/>
        </p:nvSpPr>
        <p:spPr>
          <a:xfrm>
            <a:off x="1048274" y="5465734"/>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6842059" y="361315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0" name="TextBox 10"/>
          <p:cNvSpPr txBox="1"/>
          <p:nvPr/>
        </p:nvSpPr>
        <p:spPr>
          <a:xfrm>
            <a:off x="1243977" y="774729"/>
            <a:ext cx="16268700" cy="1244571"/>
          </a:xfrm>
          <a:prstGeom prst="rect">
            <a:avLst/>
          </a:prstGeom>
        </p:spPr>
        <p:txBody>
          <a:bodyPr wrap="square"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TECHNOLOGY &amp; CATEGORY TAGS</a:t>
            </a:r>
          </a:p>
        </p:txBody>
      </p:sp>
      <p:sp>
        <p:nvSpPr>
          <p:cNvPr id="11" name="TextBox 11"/>
          <p:cNvSpPr txBox="1"/>
          <p:nvPr/>
        </p:nvSpPr>
        <p:spPr>
          <a:xfrm>
            <a:off x="1750882" y="3051175"/>
            <a:ext cx="4401744" cy="41036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AI71</a:t>
            </a:r>
          </a:p>
        </p:txBody>
      </p:sp>
      <p:sp>
        <p:nvSpPr>
          <p:cNvPr id="12" name="TextBox 12"/>
          <p:cNvSpPr txBox="1"/>
          <p:nvPr/>
        </p:nvSpPr>
        <p:spPr>
          <a:xfrm>
            <a:off x="1750881" y="4278551"/>
            <a:ext cx="5195169" cy="409599"/>
          </a:xfrm>
          <a:prstGeom prst="rect">
            <a:avLst/>
          </a:prstGeom>
        </p:spPr>
        <p:txBody>
          <a:bodyPr wrap="square" lIns="0" tIns="0" rIns="0" bIns="0" rtlCol="0" anchor="t">
            <a:spAutoFit/>
          </a:bodyPr>
          <a:lstStyle/>
          <a:p>
            <a:pPr>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PARAPHRASE-MINILM-L6-V2</a:t>
            </a:r>
          </a:p>
        </p:txBody>
      </p:sp>
      <p:sp>
        <p:nvSpPr>
          <p:cNvPr id="13" name="TextBox 13"/>
          <p:cNvSpPr txBox="1"/>
          <p:nvPr/>
        </p:nvSpPr>
        <p:spPr>
          <a:xfrm>
            <a:off x="7564241" y="3009900"/>
            <a:ext cx="3653965" cy="422275"/>
          </a:xfrm>
          <a:prstGeom prst="rect">
            <a:avLst/>
          </a:prstGeom>
        </p:spPr>
        <p:txBody>
          <a:bodyPr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PYTHON LIBRARIES</a:t>
            </a:r>
          </a:p>
        </p:txBody>
      </p:sp>
      <p:sp>
        <p:nvSpPr>
          <p:cNvPr id="15" name="TextBox 15"/>
          <p:cNvSpPr txBox="1"/>
          <p:nvPr/>
        </p:nvSpPr>
        <p:spPr>
          <a:xfrm>
            <a:off x="1770456" y="5536406"/>
            <a:ext cx="4401744" cy="41036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GRADIO</a:t>
            </a:r>
          </a:p>
        </p:txBody>
      </p:sp>
      <p:sp>
        <p:nvSpPr>
          <p:cNvPr id="16" name="TextBox 16"/>
          <p:cNvSpPr txBox="1"/>
          <p:nvPr/>
        </p:nvSpPr>
        <p:spPr>
          <a:xfrm>
            <a:off x="7564241" y="3584575"/>
            <a:ext cx="4246759" cy="40959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HUGGINGFACE DATASETS</a:t>
            </a:r>
          </a:p>
        </p:txBody>
      </p:sp>
      <p:sp>
        <p:nvSpPr>
          <p:cNvPr id="17" name="Freeform 17"/>
          <p:cNvSpPr/>
          <p:nvPr/>
        </p:nvSpPr>
        <p:spPr>
          <a:xfrm>
            <a:off x="6842059" y="4230926"/>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8" name="Freeform 18"/>
          <p:cNvSpPr/>
          <p:nvPr/>
        </p:nvSpPr>
        <p:spPr>
          <a:xfrm>
            <a:off x="6842059" y="4808671"/>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9" name="TextBox 19"/>
          <p:cNvSpPr txBox="1"/>
          <p:nvPr/>
        </p:nvSpPr>
        <p:spPr>
          <a:xfrm>
            <a:off x="7564241" y="4202351"/>
            <a:ext cx="3806365" cy="41036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HUGGINGFACE SPACES</a:t>
            </a:r>
          </a:p>
        </p:txBody>
      </p:sp>
      <p:sp>
        <p:nvSpPr>
          <p:cNvPr id="20" name="TextBox 20"/>
          <p:cNvSpPr txBox="1"/>
          <p:nvPr/>
        </p:nvSpPr>
        <p:spPr>
          <a:xfrm>
            <a:off x="7564241" y="4838700"/>
            <a:ext cx="2915591" cy="422275"/>
          </a:xfrm>
          <a:prstGeom prst="rect">
            <a:avLst/>
          </a:prstGeom>
        </p:spPr>
        <p:txBody>
          <a:bodyPr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TORCH</a:t>
            </a:r>
          </a:p>
        </p:txBody>
      </p:sp>
      <p:sp>
        <p:nvSpPr>
          <p:cNvPr id="21" name="Freeform 21"/>
          <p:cNvSpPr/>
          <p:nvPr/>
        </p:nvSpPr>
        <p:spPr>
          <a:xfrm>
            <a:off x="6666262" y="8336931"/>
            <a:ext cx="1257609" cy="1226169"/>
          </a:xfrm>
          <a:custGeom>
            <a:avLst/>
            <a:gdLst/>
            <a:ahLst/>
            <a:cxnLst/>
            <a:rect l="l" t="t" r="r" b="b"/>
            <a:pathLst>
              <a:path w="1257609" h="1226169">
                <a:moveTo>
                  <a:pt x="0" y="0"/>
                </a:moveTo>
                <a:lnTo>
                  <a:pt x="1257610" y="0"/>
                </a:lnTo>
                <a:lnTo>
                  <a:pt x="1257610" y="1226169"/>
                </a:lnTo>
                <a:lnTo>
                  <a:pt x="0" y="1226169"/>
                </a:lnTo>
                <a:lnTo>
                  <a:pt x="0" y="0"/>
                </a:lnTo>
                <a:close/>
              </a:path>
            </a:pathLst>
          </a:custGeom>
          <a:blipFill>
            <a:blip r:embed="rId7"/>
            <a:stretch>
              <a:fillRect/>
            </a:stretch>
          </a:blipFill>
        </p:spPr>
        <p:txBody>
          <a:bodyPr/>
          <a:lstStyle/>
          <a:p>
            <a:endParaRPr lang="en-GB"/>
          </a:p>
        </p:txBody>
      </p:sp>
      <p:sp>
        <p:nvSpPr>
          <p:cNvPr id="22" name="Freeform 22"/>
          <p:cNvSpPr/>
          <p:nvPr/>
        </p:nvSpPr>
        <p:spPr>
          <a:xfrm>
            <a:off x="4909343" y="8242715"/>
            <a:ext cx="1147266" cy="1274377"/>
          </a:xfrm>
          <a:custGeom>
            <a:avLst/>
            <a:gdLst/>
            <a:ahLst/>
            <a:cxnLst/>
            <a:rect l="l" t="t" r="r" b="b"/>
            <a:pathLst>
              <a:path w="1147266" h="1274377">
                <a:moveTo>
                  <a:pt x="0" y="0"/>
                </a:moveTo>
                <a:lnTo>
                  <a:pt x="1147266" y="0"/>
                </a:lnTo>
                <a:lnTo>
                  <a:pt x="1147266" y="1274378"/>
                </a:lnTo>
                <a:lnTo>
                  <a:pt x="0" y="1274378"/>
                </a:lnTo>
                <a:lnTo>
                  <a:pt x="0" y="0"/>
                </a:lnTo>
                <a:close/>
              </a:path>
            </a:pathLst>
          </a:custGeom>
          <a:blipFill>
            <a:blip r:embed="rId8"/>
            <a:stretch>
              <a:fillRect/>
            </a:stretch>
          </a:blipFill>
        </p:spPr>
        <p:txBody>
          <a:bodyPr/>
          <a:lstStyle/>
          <a:p>
            <a:endParaRPr lang="en-GB"/>
          </a:p>
        </p:txBody>
      </p:sp>
      <p:sp>
        <p:nvSpPr>
          <p:cNvPr id="23" name="Freeform 23"/>
          <p:cNvSpPr/>
          <p:nvPr/>
        </p:nvSpPr>
        <p:spPr>
          <a:xfrm>
            <a:off x="1028700" y="8305187"/>
            <a:ext cx="1367297" cy="1257913"/>
          </a:xfrm>
          <a:custGeom>
            <a:avLst/>
            <a:gdLst/>
            <a:ahLst/>
            <a:cxnLst/>
            <a:rect l="l" t="t" r="r" b="b"/>
            <a:pathLst>
              <a:path w="1367297" h="1257913">
                <a:moveTo>
                  <a:pt x="0" y="0"/>
                </a:moveTo>
                <a:lnTo>
                  <a:pt x="1367297" y="0"/>
                </a:lnTo>
                <a:lnTo>
                  <a:pt x="1367297" y="1257913"/>
                </a:lnTo>
                <a:lnTo>
                  <a:pt x="0" y="1257913"/>
                </a:lnTo>
                <a:lnTo>
                  <a:pt x="0" y="0"/>
                </a:lnTo>
                <a:close/>
              </a:path>
            </a:pathLst>
          </a:custGeom>
          <a:blipFill>
            <a:blip r:embed="rId9"/>
            <a:stretch>
              <a:fillRect/>
            </a:stretch>
          </a:blipFill>
        </p:spPr>
        <p:txBody>
          <a:bodyPr/>
          <a:lstStyle/>
          <a:p>
            <a:endParaRPr lang="en-GB"/>
          </a:p>
        </p:txBody>
      </p:sp>
      <p:sp>
        <p:nvSpPr>
          <p:cNvPr id="24" name="Freeform 24"/>
          <p:cNvSpPr/>
          <p:nvPr/>
        </p:nvSpPr>
        <p:spPr>
          <a:xfrm>
            <a:off x="2764358" y="8242715"/>
            <a:ext cx="1535331" cy="1320385"/>
          </a:xfrm>
          <a:custGeom>
            <a:avLst/>
            <a:gdLst/>
            <a:ahLst/>
            <a:cxnLst/>
            <a:rect l="l" t="t" r="r" b="b"/>
            <a:pathLst>
              <a:path w="1535331" h="1320385">
                <a:moveTo>
                  <a:pt x="0" y="0"/>
                </a:moveTo>
                <a:lnTo>
                  <a:pt x="1535331" y="0"/>
                </a:lnTo>
                <a:lnTo>
                  <a:pt x="1535331" y="1320385"/>
                </a:lnTo>
                <a:lnTo>
                  <a:pt x="0" y="1320385"/>
                </a:lnTo>
                <a:lnTo>
                  <a:pt x="0" y="0"/>
                </a:lnTo>
                <a:close/>
              </a:path>
            </a:pathLst>
          </a:custGeom>
          <a:blipFill>
            <a:blip r:embed="rId10"/>
            <a:stretch>
              <a:fillRect/>
            </a:stretch>
          </a:blipFill>
        </p:spPr>
        <p:txBody>
          <a:bodyPr/>
          <a:lstStyle/>
          <a:p>
            <a:endParaRPr lang="en-GB"/>
          </a:p>
        </p:txBody>
      </p:sp>
      <p:sp>
        <p:nvSpPr>
          <p:cNvPr id="26" name="TextBox 25">
            <a:extLst>
              <a:ext uri="{FF2B5EF4-FFF2-40B4-BE49-F238E27FC236}">
                <a16:creationId xmlns:a16="http://schemas.microsoft.com/office/drawing/2014/main" id="{091B2546-DB16-934E-12F2-A222F84ACDDF}"/>
              </a:ext>
            </a:extLst>
          </p:cNvPr>
          <p:cNvSpPr txBox="1"/>
          <p:nvPr/>
        </p:nvSpPr>
        <p:spPr>
          <a:xfrm>
            <a:off x="1529946" y="6669068"/>
            <a:ext cx="9053326" cy="954107"/>
          </a:xfrm>
          <a:prstGeom prst="rect">
            <a:avLst/>
          </a:prstGeom>
          <a:noFill/>
        </p:spPr>
        <p:txBody>
          <a:bodyPr wrap="square">
            <a:spAutoFit/>
          </a:bodyPr>
          <a:lstStyle/>
          <a:p>
            <a:r>
              <a:rPr lang="en-GB" sz="2800" b="0" i="0" dirty="0">
                <a:solidFill>
                  <a:srgbClr val="1F1F1F"/>
                </a:solidFill>
                <a:effectLst/>
                <a:highlight>
                  <a:srgbClr val="FFFFFF"/>
                </a:highlight>
                <a:latin typeface="Arial" panose="020B0604020202020204" pitchFamily="34" charset="0"/>
                <a:cs typeface="Arial" panose="020B0604020202020204" pitchFamily="34" charset="0"/>
              </a:rPr>
              <a:t>#GenAI, #RAG, #Classification, #Gradio, #Huggingface #Falcon #AI71 #Vector-database</a:t>
            </a:r>
            <a:endParaRPr lang="en-GB" sz="2800" dirty="0">
              <a:latin typeface="Arial" panose="020B0604020202020204" pitchFamily="34" charset="0"/>
              <a:cs typeface="Arial" panose="020B0604020202020204" pitchFamily="34" charset="0"/>
            </a:endParaRPr>
          </a:p>
        </p:txBody>
      </p:sp>
      <p:sp>
        <p:nvSpPr>
          <p:cNvPr id="31" name="TextBox 11">
            <a:extLst>
              <a:ext uri="{FF2B5EF4-FFF2-40B4-BE49-F238E27FC236}">
                <a16:creationId xmlns:a16="http://schemas.microsoft.com/office/drawing/2014/main" id="{DA849571-9ADD-440B-929F-EE8975EF4536}"/>
              </a:ext>
            </a:extLst>
          </p:cNvPr>
          <p:cNvSpPr txBox="1"/>
          <p:nvPr/>
        </p:nvSpPr>
        <p:spPr>
          <a:xfrm>
            <a:off x="1769267" y="3678791"/>
            <a:ext cx="4401744" cy="410369"/>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TIIUAE/FALCON-180B-CHAT</a:t>
            </a:r>
          </a:p>
        </p:txBody>
      </p:sp>
      <p:sp>
        <p:nvSpPr>
          <p:cNvPr id="32" name="Freeform 7">
            <a:extLst>
              <a:ext uri="{FF2B5EF4-FFF2-40B4-BE49-F238E27FC236}">
                <a16:creationId xmlns:a16="http://schemas.microsoft.com/office/drawing/2014/main" id="{EE6F4BAF-A8D0-E2AC-C4C1-A2FDE6406B6A}"/>
              </a:ext>
            </a:extLst>
          </p:cNvPr>
          <p:cNvSpPr/>
          <p:nvPr/>
        </p:nvSpPr>
        <p:spPr>
          <a:xfrm>
            <a:off x="1028700" y="429702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33" name="Freeform 18">
            <a:extLst>
              <a:ext uri="{FF2B5EF4-FFF2-40B4-BE49-F238E27FC236}">
                <a16:creationId xmlns:a16="http://schemas.microsoft.com/office/drawing/2014/main" id="{0F41C83E-287A-35B5-1E33-462831939390}"/>
              </a:ext>
            </a:extLst>
          </p:cNvPr>
          <p:cNvSpPr/>
          <p:nvPr/>
        </p:nvSpPr>
        <p:spPr>
          <a:xfrm>
            <a:off x="1030757" y="6761626"/>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5" name="Freeform 8">
            <a:extLst>
              <a:ext uri="{FF2B5EF4-FFF2-40B4-BE49-F238E27FC236}">
                <a16:creationId xmlns:a16="http://schemas.microsoft.com/office/drawing/2014/main" id="{61D1BA2E-8400-5DAD-7FF2-67DD32E3A0E0}"/>
              </a:ext>
            </a:extLst>
          </p:cNvPr>
          <p:cNvSpPr/>
          <p:nvPr/>
        </p:nvSpPr>
        <p:spPr>
          <a:xfrm>
            <a:off x="1028700" y="4879975"/>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7" name="TextBox 12">
            <a:extLst>
              <a:ext uri="{FF2B5EF4-FFF2-40B4-BE49-F238E27FC236}">
                <a16:creationId xmlns:a16="http://schemas.microsoft.com/office/drawing/2014/main" id="{F4B4DAC0-7CFA-6843-D8EC-0EFDD63ACE8C}"/>
              </a:ext>
            </a:extLst>
          </p:cNvPr>
          <p:cNvSpPr txBox="1"/>
          <p:nvPr/>
        </p:nvSpPr>
        <p:spPr>
          <a:xfrm>
            <a:off x="1752600" y="4905221"/>
            <a:ext cx="5195169" cy="409599"/>
          </a:xfrm>
          <a:prstGeom prst="rect">
            <a:avLst/>
          </a:prstGeom>
        </p:spPr>
        <p:txBody>
          <a:bodyPr wrap="square" lIns="0" tIns="0" rIns="0" bIns="0" rtlCol="0" anchor="t">
            <a:spAutoFit/>
          </a:bodyPr>
          <a:lstStyle/>
          <a:p>
            <a:pPr>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FACEBOOK/BART-LARGE-MNLI</a:t>
            </a:r>
          </a:p>
        </p:txBody>
      </p:sp>
      <p:sp>
        <p:nvSpPr>
          <p:cNvPr id="28" name="Freeform 18">
            <a:extLst>
              <a:ext uri="{FF2B5EF4-FFF2-40B4-BE49-F238E27FC236}">
                <a16:creationId xmlns:a16="http://schemas.microsoft.com/office/drawing/2014/main" id="{7312E535-4592-26D8-7241-B1FCD9E0AA9D}"/>
              </a:ext>
            </a:extLst>
          </p:cNvPr>
          <p:cNvSpPr/>
          <p:nvPr/>
        </p:nvSpPr>
        <p:spPr>
          <a:xfrm>
            <a:off x="6842059" y="5356387"/>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9" name="TextBox 20">
            <a:extLst>
              <a:ext uri="{FF2B5EF4-FFF2-40B4-BE49-F238E27FC236}">
                <a16:creationId xmlns:a16="http://schemas.microsoft.com/office/drawing/2014/main" id="{749DD709-C18A-4B61-320F-82840C138E82}"/>
              </a:ext>
            </a:extLst>
          </p:cNvPr>
          <p:cNvSpPr txBox="1"/>
          <p:nvPr/>
        </p:nvSpPr>
        <p:spPr>
          <a:xfrm>
            <a:off x="7564241" y="5386416"/>
            <a:ext cx="2915591" cy="422275"/>
          </a:xfrm>
          <a:prstGeom prst="rect">
            <a:avLst/>
          </a:prstGeom>
        </p:spPr>
        <p:txBody>
          <a:bodyPr lIns="0" tIns="0" rIns="0" bIns="0" rtlCol="0" anchor="t">
            <a:spAutoFit/>
          </a:bodyPr>
          <a:lstStyle/>
          <a:p>
            <a:pPr algn="l">
              <a:lnSpc>
                <a:spcPts val="3499"/>
              </a:lnSpc>
            </a:pPr>
            <a:r>
              <a:rPr lang="en-US" sz="2499" dirty="0">
                <a:solidFill>
                  <a:srgbClr val="000000"/>
                </a:solidFill>
                <a:latin typeface="Arial" panose="020B0604020202020204" pitchFamily="34" charset="0"/>
                <a:ea typeface="Open Sauce Light"/>
                <a:cs typeface="Arial" panose="020B0604020202020204" pitchFamily="34" charset="0"/>
                <a:sym typeface="Open Sauce Light"/>
              </a:rPr>
              <a:t>COLAB</a:t>
            </a:r>
          </a:p>
        </p:txBody>
      </p:sp>
    </p:spTree>
    <p:extLst>
      <p:ext uri="{BB962C8B-B14F-4D97-AF65-F5344CB8AC3E}">
        <p14:creationId xmlns:p14="http://schemas.microsoft.com/office/powerpoint/2010/main" val="1495701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0732035" y="2259836"/>
            <a:ext cx="5625294" cy="8314439"/>
          </a:xfrm>
          <a:custGeom>
            <a:avLst/>
            <a:gdLst/>
            <a:ahLst/>
            <a:cxnLst/>
            <a:rect l="l" t="t" r="r" b="b"/>
            <a:pathLst>
              <a:path w="5625294" h="8314439">
                <a:moveTo>
                  <a:pt x="0" y="0"/>
                </a:moveTo>
                <a:lnTo>
                  <a:pt x="5625294" y="0"/>
                </a:lnTo>
                <a:lnTo>
                  <a:pt x="5625294" y="8314440"/>
                </a:lnTo>
                <a:lnTo>
                  <a:pt x="0" y="8314440"/>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028700"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PROBLEM &amp; SOLUTION</a:t>
            </a:r>
          </a:p>
        </p:txBody>
      </p:sp>
      <p:sp>
        <p:nvSpPr>
          <p:cNvPr id="5" name="TextBox 5"/>
          <p:cNvSpPr txBox="1"/>
          <p:nvPr/>
        </p:nvSpPr>
        <p:spPr>
          <a:xfrm>
            <a:off x="1665694" y="3205483"/>
            <a:ext cx="8298345" cy="4093428"/>
          </a:xfrm>
          <a:prstGeom prst="rect">
            <a:avLst/>
          </a:prstGeom>
        </p:spPr>
        <p:txBody>
          <a:bodyPr wrap="square" lIns="0" tIns="0" rIns="0" bIns="0" rtlCol="0" anchor="t">
            <a:spAutoFit/>
          </a:bodyPr>
          <a:lstStyle/>
          <a:p>
            <a:r>
              <a:rPr lang="en-US" sz="3200" b="1" i="0" dirty="0">
                <a:solidFill>
                  <a:srgbClr val="1F1F1F"/>
                </a:solidFill>
                <a:effectLst/>
                <a:latin typeface="Google Sans"/>
              </a:rPr>
              <a:t>What is </a:t>
            </a:r>
            <a:r>
              <a:rPr lang="en-US" sz="3200" b="1" i="0" dirty="0">
                <a:solidFill>
                  <a:srgbClr val="1F1F1F"/>
                </a:solidFill>
                <a:effectLst/>
                <a:latin typeface="Arial" panose="020B0604020202020204" pitchFamily="34" charset="0"/>
                <a:cs typeface="Arial" panose="020B0604020202020204" pitchFamily="34" charset="0"/>
              </a:rPr>
              <a:t>Cognitive</a:t>
            </a:r>
            <a:r>
              <a:rPr lang="en-US" sz="3200" b="1" i="0" dirty="0">
                <a:solidFill>
                  <a:srgbClr val="1F1F1F"/>
                </a:solidFill>
                <a:effectLst/>
                <a:latin typeface="Google Sans"/>
              </a:rPr>
              <a:t> Behavioral Therapy?</a:t>
            </a:r>
          </a:p>
          <a:p>
            <a:endParaRPr lang="en-US" sz="3200" b="1" i="0" dirty="0">
              <a:solidFill>
                <a:srgbClr val="1F1F1F"/>
              </a:solidFill>
              <a:effectLst/>
              <a:latin typeface="Google Sans"/>
            </a:endParaRPr>
          </a:p>
          <a:p>
            <a:pPr marL="457200" indent="-457200">
              <a:buFont typeface="Wingdings" panose="05000000000000000000" pitchFamily="2" charset="2"/>
              <a:buChar char="§"/>
            </a:pPr>
            <a:r>
              <a:rPr lang="en-US" sz="2600" dirty="0">
                <a:solidFill>
                  <a:srgbClr val="1F1F1F"/>
                </a:solidFill>
                <a:latin typeface="Arial" panose="020B0604020202020204" pitchFamily="34" charset="0"/>
                <a:cs typeface="Arial" panose="020B0604020202020204" pitchFamily="34" charset="0"/>
              </a:rPr>
              <a:t>Effective psychological treatment for various mental disorders</a:t>
            </a:r>
          </a:p>
          <a:p>
            <a:pPr marL="457200" indent="-457200">
              <a:buFont typeface="Wingdings" panose="05000000000000000000" pitchFamily="2" charset="2"/>
              <a:buChar char="§"/>
            </a:pPr>
            <a:endParaRPr lang="en-US" sz="1000" dirty="0">
              <a:solidFill>
                <a:srgbClr val="1F1F1F"/>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en-US" sz="2600" dirty="0">
                <a:solidFill>
                  <a:srgbClr val="1F1F1F"/>
                </a:solidFill>
                <a:latin typeface="Arial" panose="020B0604020202020204" pitchFamily="34" charset="0"/>
                <a:cs typeface="Arial" panose="020B0604020202020204" pitchFamily="34" charset="0"/>
              </a:rPr>
              <a:t>Research shows significant improvement in functioning and quality of life</a:t>
            </a:r>
          </a:p>
          <a:p>
            <a:pPr marL="457200" indent="-457200">
              <a:buFont typeface="Wingdings" panose="05000000000000000000" pitchFamily="2" charset="2"/>
              <a:buChar char="§"/>
            </a:pPr>
            <a:endParaRPr lang="en-US" sz="1000" dirty="0">
              <a:solidFill>
                <a:srgbClr val="1F1F1F"/>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en-US" sz="2600" dirty="0">
                <a:solidFill>
                  <a:srgbClr val="1F1F1F"/>
                </a:solidFill>
                <a:latin typeface="Arial" panose="020B0604020202020204" pitchFamily="34" charset="0"/>
                <a:cs typeface="Arial" panose="020B0604020202020204" pitchFamily="34" charset="0"/>
              </a:rPr>
              <a:t>Proven to be as effective as, or more effective than, other psychological therapies or psychiatric medications</a:t>
            </a:r>
          </a:p>
        </p:txBody>
      </p:sp>
      <p:sp>
        <p:nvSpPr>
          <p:cNvPr id="7" name="Freeform 7"/>
          <p:cNvSpPr/>
          <p:nvPr/>
        </p:nvSpPr>
        <p:spPr>
          <a:xfrm>
            <a:off x="1028700" y="324358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6061340"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0" name="Freeform 10"/>
          <p:cNvSpPr/>
          <p:nvPr/>
        </p:nvSpPr>
        <p:spPr>
          <a:xfrm>
            <a:off x="14587264"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1" name="Freeform 11"/>
          <p:cNvSpPr/>
          <p:nvPr/>
        </p:nvSpPr>
        <p:spPr>
          <a:xfrm>
            <a:off x="11166225"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2" name="Freeform 12"/>
          <p:cNvSpPr/>
          <p:nvPr/>
        </p:nvSpPr>
        <p:spPr>
          <a:xfrm>
            <a:off x="12457756"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9050113" y="4627619"/>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0732035" y="2259836"/>
            <a:ext cx="5625294" cy="8314439"/>
          </a:xfrm>
          <a:custGeom>
            <a:avLst/>
            <a:gdLst/>
            <a:ahLst/>
            <a:cxnLst/>
            <a:rect l="l" t="t" r="r" b="b"/>
            <a:pathLst>
              <a:path w="5625294" h="8314439">
                <a:moveTo>
                  <a:pt x="0" y="0"/>
                </a:moveTo>
                <a:lnTo>
                  <a:pt x="5625294" y="0"/>
                </a:lnTo>
                <a:lnTo>
                  <a:pt x="5625294" y="8314440"/>
                </a:lnTo>
                <a:lnTo>
                  <a:pt x="0" y="8314440"/>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028700"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PROBLEM &amp; SOLUTION</a:t>
            </a:r>
          </a:p>
        </p:txBody>
      </p:sp>
      <p:sp>
        <p:nvSpPr>
          <p:cNvPr id="7" name="Freeform 7"/>
          <p:cNvSpPr/>
          <p:nvPr/>
        </p:nvSpPr>
        <p:spPr>
          <a:xfrm>
            <a:off x="1028700" y="29718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6061340"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0" name="Freeform 10"/>
          <p:cNvSpPr/>
          <p:nvPr/>
        </p:nvSpPr>
        <p:spPr>
          <a:xfrm>
            <a:off x="14587264"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1" name="Freeform 11"/>
          <p:cNvSpPr/>
          <p:nvPr/>
        </p:nvSpPr>
        <p:spPr>
          <a:xfrm>
            <a:off x="11166225"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2" name="Freeform 12"/>
          <p:cNvSpPr/>
          <p:nvPr/>
        </p:nvSpPr>
        <p:spPr>
          <a:xfrm>
            <a:off x="12457756"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6" name="TextBox 5"/>
          <p:cNvSpPr txBox="1"/>
          <p:nvPr/>
        </p:nvSpPr>
        <p:spPr>
          <a:xfrm>
            <a:off x="1600200" y="2904794"/>
            <a:ext cx="7935506" cy="4431983"/>
          </a:xfrm>
          <a:prstGeom prst="rect">
            <a:avLst/>
          </a:prstGeom>
        </p:spPr>
        <p:txBody>
          <a:bodyPr wrap="square" lIns="0" tIns="0" rIns="0" bIns="0" rtlCol="0" anchor="t">
            <a:spAutoFit/>
          </a:bodyPr>
          <a:lstStyle/>
          <a:p>
            <a:pPr algn="just"/>
            <a:r>
              <a:rPr lang="en-US" sz="3200" b="1" i="0" dirty="0">
                <a:solidFill>
                  <a:srgbClr val="1F1F1F"/>
                </a:solidFill>
                <a:effectLst/>
                <a:latin typeface="Arial" panose="020B0604020202020204" pitchFamily="34" charset="0"/>
                <a:cs typeface="Arial" panose="020B0604020202020204" pitchFamily="34" charset="0"/>
              </a:rPr>
              <a:t>Problem background:</a:t>
            </a:r>
          </a:p>
          <a:p>
            <a:pPr algn="just"/>
            <a:endParaRPr lang="en-US" sz="3200" b="1" dirty="0">
              <a:solidFill>
                <a:srgbClr val="1F1F1F"/>
              </a:solidFill>
              <a:latin typeface="Arial" panose="020B0604020202020204" pitchFamily="34" charset="0"/>
              <a:cs typeface="Arial" panose="020B0604020202020204" pitchFamily="34" charset="0"/>
            </a:endParaRPr>
          </a:p>
          <a:p>
            <a:pPr algn="just"/>
            <a:r>
              <a:rPr lang="en-US" sz="2800" b="1" i="0" dirty="0">
                <a:solidFill>
                  <a:srgbClr val="1F1F1F"/>
                </a:solidFill>
                <a:effectLst/>
                <a:latin typeface="Arial" panose="020B0604020202020204" pitchFamily="34" charset="0"/>
                <a:cs typeface="Arial" panose="020B0604020202020204" pitchFamily="34" charset="0"/>
              </a:rPr>
              <a:t>As per World Health Organization (WHO): </a:t>
            </a:r>
          </a:p>
          <a:p>
            <a:pPr algn="just"/>
            <a:endParaRPr lang="en-US" sz="1000" dirty="0">
              <a:solidFill>
                <a:srgbClr val="1F1F1F"/>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US" sz="2600" b="0" i="0" dirty="0">
                <a:solidFill>
                  <a:srgbClr val="1F1F1F"/>
                </a:solidFill>
                <a:effectLst/>
                <a:latin typeface="Arial" panose="020B0604020202020204" pitchFamily="34" charset="0"/>
                <a:cs typeface="Arial" panose="020B0604020202020204" pitchFamily="34" charset="0"/>
              </a:rPr>
              <a:t>1 in every 8 people in the world live with a mental disorder </a:t>
            </a:r>
          </a:p>
          <a:p>
            <a:pPr marL="342900" indent="-342900" algn="just">
              <a:buFont typeface="Wingdings" panose="05000000000000000000" pitchFamily="2" charset="2"/>
              <a:buChar char="§"/>
            </a:pPr>
            <a:endParaRPr lang="en-US" sz="1000" dirty="0">
              <a:solidFill>
                <a:srgbClr val="1F1F1F"/>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US" sz="2600" b="0" i="0" dirty="0">
                <a:solidFill>
                  <a:srgbClr val="1F1F1F"/>
                </a:solidFill>
                <a:effectLst/>
                <a:latin typeface="Arial" panose="020B0604020202020204" pitchFamily="34" charset="0"/>
                <a:cs typeface="Arial" panose="020B0604020202020204" pitchFamily="34" charset="0"/>
              </a:rPr>
              <a:t>Mental disorders involve significant disturbances in thinking, emotional regulation, or </a:t>
            </a:r>
            <a:r>
              <a:rPr lang="en-US" sz="2600" b="0" i="0" dirty="0" err="1">
                <a:solidFill>
                  <a:srgbClr val="1F1F1F"/>
                </a:solidFill>
                <a:effectLst/>
                <a:latin typeface="Arial" panose="020B0604020202020204" pitchFamily="34" charset="0"/>
                <a:cs typeface="Arial" panose="020B0604020202020204" pitchFamily="34" charset="0"/>
              </a:rPr>
              <a:t>behaviour</a:t>
            </a:r>
            <a:r>
              <a:rPr lang="en-US" sz="2600" b="0" i="0" dirty="0">
                <a:solidFill>
                  <a:srgbClr val="1F1F1F"/>
                </a:solidFill>
                <a:effectLst/>
                <a:latin typeface="Arial" panose="020B0604020202020204" pitchFamily="34" charset="0"/>
                <a:cs typeface="Arial" panose="020B0604020202020204" pitchFamily="34" charset="0"/>
              </a:rPr>
              <a:t> </a:t>
            </a:r>
          </a:p>
          <a:p>
            <a:pPr marL="342900" indent="-342900" algn="just">
              <a:buFont typeface="Wingdings" panose="05000000000000000000" pitchFamily="2" charset="2"/>
              <a:buChar char="§"/>
            </a:pPr>
            <a:endParaRPr lang="en-US" sz="1000" dirty="0">
              <a:solidFill>
                <a:srgbClr val="1F1F1F"/>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US" sz="2600" b="0" i="0" dirty="0">
                <a:solidFill>
                  <a:srgbClr val="1F1F1F"/>
                </a:solidFill>
                <a:effectLst/>
                <a:latin typeface="Arial" panose="020B0604020202020204" pitchFamily="34" charset="0"/>
                <a:cs typeface="Arial" panose="020B0604020202020204" pitchFamily="34" charset="0"/>
              </a:rPr>
              <a:t>There are many different types of mental disorders </a:t>
            </a:r>
          </a:p>
          <a:p>
            <a:pPr marL="342900" indent="-342900" algn="just">
              <a:buFont typeface="Wingdings" panose="05000000000000000000" pitchFamily="2" charset="2"/>
              <a:buChar char="§"/>
            </a:pPr>
            <a:endParaRPr lang="en-US" sz="1000" b="0" i="0" dirty="0">
              <a:solidFill>
                <a:srgbClr val="1F1F1F"/>
              </a:solidFill>
              <a:effectLst/>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US" sz="2600" b="0" i="0" dirty="0">
                <a:solidFill>
                  <a:srgbClr val="1F1F1F"/>
                </a:solidFill>
                <a:effectLst/>
                <a:latin typeface="Arial" panose="020B0604020202020204" pitchFamily="34" charset="0"/>
                <a:cs typeface="Arial" panose="020B0604020202020204" pitchFamily="34" charset="0"/>
              </a:rPr>
              <a:t>Most people do not have access to effective care</a:t>
            </a: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p:txBody>
      </p:sp>
    </p:spTree>
    <p:extLst>
      <p:ext uri="{BB962C8B-B14F-4D97-AF65-F5344CB8AC3E}">
        <p14:creationId xmlns:p14="http://schemas.microsoft.com/office/powerpoint/2010/main" val="257181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41E9A2B6-C42F-D56A-E8AD-204BC7383367}"/>
              </a:ext>
            </a:extLst>
          </p:cNvPr>
          <p:cNvSpPr/>
          <p:nvPr/>
        </p:nvSpPr>
        <p:spPr>
          <a:xfrm rot="20070187">
            <a:off x="-3806302" y="4072125"/>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4" name="TextBox 4"/>
          <p:cNvSpPr txBox="1"/>
          <p:nvPr/>
        </p:nvSpPr>
        <p:spPr>
          <a:xfrm>
            <a:off x="9307106"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PROBLEM &amp; SOLUTION</a:t>
            </a:r>
          </a:p>
        </p:txBody>
      </p:sp>
      <p:sp>
        <p:nvSpPr>
          <p:cNvPr id="7" name="Freeform 7"/>
          <p:cNvSpPr/>
          <p:nvPr/>
        </p:nvSpPr>
        <p:spPr>
          <a:xfrm>
            <a:off x="9307106" y="2989612"/>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6" name="Freeform 3">
            <a:extLst>
              <a:ext uri="{FF2B5EF4-FFF2-40B4-BE49-F238E27FC236}">
                <a16:creationId xmlns:a16="http://schemas.microsoft.com/office/drawing/2014/main" id="{39C0FF12-0B2A-5C2C-8DAC-585AA7E880ED}"/>
              </a:ext>
            </a:extLst>
          </p:cNvPr>
          <p:cNvSpPr/>
          <p:nvPr/>
        </p:nvSpPr>
        <p:spPr>
          <a:xfrm flipH="1">
            <a:off x="1502769"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6"/>
            <a:stretch>
              <a:fillRect/>
            </a:stretch>
          </a:blipFill>
        </p:spPr>
        <p:txBody>
          <a:bodyPr/>
          <a:lstStyle/>
          <a:p>
            <a:endParaRPr lang="en-GB"/>
          </a:p>
        </p:txBody>
      </p:sp>
      <p:sp>
        <p:nvSpPr>
          <p:cNvPr id="8" name="Freeform 9">
            <a:extLst>
              <a:ext uri="{FF2B5EF4-FFF2-40B4-BE49-F238E27FC236}">
                <a16:creationId xmlns:a16="http://schemas.microsoft.com/office/drawing/2014/main" id="{3112B13C-8331-76E2-2AB1-14B54FAB5650}"/>
              </a:ext>
            </a:extLst>
          </p:cNvPr>
          <p:cNvSpPr/>
          <p:nvPr/>
        </p:nvSpPr>
        <p:spPr>
          <a:xfrm>
            <a:off x="5809515"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3" name="Freeform 10">
            <a:extLst>
              <a:ext uri="{FF2B5EF4-FFF2-40B4-BE49-F238E27FC236}">
                <a16:creationId xmlns:a16="http://schemas.microsoft.com/office/drawing/2014/main" id="{5A4D00E3-F1DB-BA9A-8A95-37E59E5BCA67}"/>
              </a:ext>
            </a:extLst>
          </p:cNvPr>
          <p:cNvSpPr/>
          <p:nvPr/>
        </p:nvSpPr>
        <p:spPr>
          <a:xfrm>
            <a:off x="4335439"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4" name="Freeform 11">
            <a:extLst>
              <a:ext uri="{FF2B5EF4-FFF2-40B4-BE49-F238E27FC236}">
                <a16:creationId xmlns:a16="http://schemas.microsoft.com/office/drawing/2014/main" id="{CF37C394-9DED-A17C-61B8-F4272FEBFFF7}"/>
              </a:ext>
            </a:extLst>
          </p:cNvPr>
          <p:cNvSpPr/>
          <p:nvPr/>
        </p:nvSpPr>
        <p:spPr>
          <a:xfrm>
            <a:off x="914400"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5" name="Freeform 12">
            <a:extLst>
              <a:ext uri="{FF2B5EF4-FFF2-40B4-BE49-F238E27FC236}">
                <a16:creationId xmlns:a16="http://schemas.microsoft.com/office/drawing/2014/main" id="{F1E90200-EDEC-B5AC-6FAE-1CF3793BAF2E}"/>
              </a:ext>
            </a:extLst>
          </p:cNvPr>
          <p:cNvSpPr/>
          <p:nvPr/>
        </p:nvSpPr>
        <p:spPr>
          <a:xfrm>
            <a:off x="2205931"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16" name="Freeform 3">
            <a:extLst>
              <a:ext uri="{FF2B5EF4-FFF2-40B4-BE49-F238E27FC236}">
                <a16:creationId xmlns:a16="http://schemas.microsoft.com/office/drawing/2014/main" id="{4C43AC9A-8464-4E77-B77D-F20A5B77A04E}"/>
              </a:ext>
            </a:extLst>
          </p:cNvPr>
          <p:cNvSpPr/>
          <p:nvPr/>
        </p:nvSpPr>
        <p:spPr>
          <a:xfrm flipH="1">
            <a:off x="1447800"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6"/>
            <a:stretch>
              <a:fillRect/>
            </a:stretch>
          </a:blipFill>
        </p:spPr>
        <p:txBody>
          <a:bodyPr/>
          <a:lstStyle/>
          <a:p>
            <a:endParaRPr lang="en-GB"/>
          </a:p>
        </p:txBody>
      </p:sp>
      <p:sp>
        <p:nvSpPr>
          <p:cNvPr id="2" name="TextBox 5"/>
          <p:cNvSpPr txBox="1"/>
          <p:nvPr/>
        </p:nvSpPr>
        <p:spPr>
          <a:xfrm>
            <a:off x="9975951" y="2857500"/>
            <a:ext cx="7935506" cy="6401753"/>
          </a:xfrm>
          <a:prstGeom prst="rect">
            <a:avLst/>
          </a:prstGeom>
        </p:spPr>
        <p:txBody>
          <a:bodyPr wrap="square" lIns="0" tIns="0" rIns="0" bIns="0" rtlCol="0" anchor="t">
            <a:spAutoFit/>
          </a:bodyPr>
          <a:lstStyle/>
          <a:p>
            <a:pPr algn="just"/>
            <a:r>
              <a:rPr lang="en-GB" sz="3200" b="1" i="0" dirty="0">
                <a:solidFill>
                  <a:srgbClr val="1F1F1F"/>
                </a:solidFill>
                <a:effectLst/>
                <a:latin typeface="Arial" panose="020B0604020202020204" pitchFamily="34" charset="0"/>
                <a:cs typeface="Arial" panose="020B0604020202020204" pitchFamily="34" charset="0"/>
              </a:rPr>
              <a:t>Some of the common CBT disorders: </a:t>
            </a:r>
            <a:endParaRPr lang="en-US" sz="3200" b="1" i="0" dirty="0">
              <a:solidFill>
                <a:srgbClr val="1F1F1F"/>
              </a:solidFill>
              <a:effectLst/>
              <a:latin typeface="Arial" panose="020B0604020202020204" pitchFamily="34" charset="0"/>
              <a:cs typeface="Arial" panose="020B0604020202020204" pitchFamily="34" charset="0"/>
            </a:endParaRPr>
          </a:p>
          <a:p>
            <a:pPr algn="just"/>
            <a:endParaRPr lang="en-US" sz="2000" dirty="0">
              <a:solidFill>
                <a:srgbClr val="1F1F1F"/>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GB" sz="2800" dirty="0">
                <a:solidFill>
                  <a:srgbClr val="1F1F1F"/>
                </a:solidFill>
                <a:latin typeface="Arial" panose="020B0604020202020204" pitchFamily="34" charset="0"/>
                <a:cs typeface="Arial" panose="020B0604020202020204" pitchFamily="34" charset="0"/>
              </a:rPr>
              <a:t>d</a:t>
            </a:r>
            <a:r>
              <a:rPr lang="en-GB" sz="2800" b="0" i="0" dirty="0">
                <a:solidFill>
                  <a:srgbClr val="1F1F1F"/>
                </a:solidFill>
                <a:effectLst/>
                <a:latin typeface="Arial" panose="020B0604020202020204" pitchFamily="34" charset="0"/>
                <a:cs typeface="Arial" panose="020B0604020202020204" pitchFamily="34" charset="0"/>
              </a:rPr>
              <a:t>epression</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anxiety disorders</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obsessive-compulsive disorder (OCD)</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post-traumatic stress disorder (PTSD)</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substance use disorders</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borderline personality disorder</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eating disorders such as anorexia and bulimia </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panic disorder </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phobias </a:t>
            </a:r>
          </a:p>
          <a:p>
            <a:pPr marL="342900" indent="-342900" algn="just">
              <a:buFont typeface="Wingdings" panose="05000000000000000000" pitchFamily="2" charset="2"/>
              <a:buChar char="§"/>
            </a:pPr>
            <a:r>
              <a:rPr lang="en-GB" sz="2800" dirty="0">
                <a:solidFill>
                  <a:srgbClr val="1F1F1F"/>
                </a:solidFill>
                <a:latin typeface="Arial" panose="020B0604020202020204" pitchFamily="34" charset="0"/>
                <a:cs typeface="Arial" panose="020B0604020202020204" pitchFamily="34" charset="0"/>
              </a:rPr>
              <a:t>p</a:t>
            </a:r>
            <a:r>
              <a:rPr lang="en-GB" sz="2800" b="0" i="0" dirty="0">
                <a:solidFill>
                  <a:srgbClr val="1F1F1F"/>
                </a:solidFill>
                <a:effectLst/>
                <a:latin typeface="Arial" panose="020B0604020202020204" pitchFamily="34" charset="0"/>
                <a:cs typeface="Arial" panose="020B0604020202020204" pitchFamily="34" charset="0"/>
              </a:rPr>
              <a:t>sychosis</a:t>
            </a:r>
          </a:p>
          <a:p>
            <a:pPr marL="342900" indent="-342900" algn="just">
              <a:buFont typeface="Wingdings" panose="05000000000000000000" pitchFamily="2" charset="2"/>
              <a:buChar char="§"/>
            </a:pPr>
            <a:r>
              <a:rPr lang="en-GB" sz="2800" dirty="0">
                <a:solidFill>
                  <a:srgbClr val="1F1F1F"/>
                </a:solidFill>
                <a:latin typeface="Arial" panose="020B0604020202020204" pitchFamily="34" charset="0"/>
                <a:cs typeface="Arial" panose="020B0604020202020204" pitchFamily="34" charset="0"/>
              </a:rPr>
              <a:t>s</a:t>
            </a:r>
            <a:r>
              <a:rPr lang="en-GB" sz="2800" b="0" i="0" dirty="0">
                <a:solidFill>
                  <a:srgbClr val="1F1F1F"/>
                </a:solidFill>
                <a:effectLst/>
                <a:latin typeface="Arial" panose="020B0604020202020204" pitchFamily="34" charset="0"/>
                <a:cs typeface="Arial" panose="020B0604020202020204" pitchFamily="34" charset="0"/>
              </a:rPr>
              <a:t>chizophrenia</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sleep problems such as insomnia</a:t>
            </a:r>
          </a:p>
          <a:p>
            <a:pPr marL="342900" indent="-342900" algn="just">
              <a:buFont typeface="Wingdings" panose="05000000000000000000" pitchFamily="2" charset="2"/>
              <a:buChar char="§"/>
            </a:pPr>
            <a:r>
              <a:rPr lang="en-GB" sz="2800" b="0" i="0" dirty="0">
                <a:solidFill>
                  <a:srgbClr val="1F1F1F"/>
                </a:solidFill>
                <a:effectLst/>
                <a:latin typeface="Arial" panose="020B0604020202020204" pitchFamily="34" charset="0"/>
                <a:cs typeface="Arial" panose="020B0604020202020204" pitchFamily="34" charset="0"/>
              </a:rPr>
              <a:t>problems related to alcohol misuse</a:t>
            </a: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p:txBody>
      </p:sp>
    </p:spTree>
    <p:extLst>
      <p:ext uri="{BB962C8B-B14F-4D97-AF65-F5344CB8AC3E}">
        <p14:creationId xmlns:p14="http://schemas.microsoft.com/office/powerpoint/2010/main" val="362569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41E9A2B6-C42F-D56A-E8AD-204BC7383367}"/>
              </a:ext>
            </a:extLst>
          </p:cNvPr>
          <p:cNvSpPr/>
          <p:nvPr/>
        </p:nvSpPr>
        <p:spPr>
          <a:xfrm rot="20070187">
            <a:off x="-3806302" y="4072125"/>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4" name="TextBox 4"/>
          <p:cNvSpPr txBox="1"/>
          <p:nvPr/>
        </p:nvSpPr>
        <p:spPr>
          <a:xfrm>
            <a:off x="9307106" y="1057275"/>
            <a:ext cx="8752294" cy="1244571"/>
          </a:xfrm>
          <a:prstGeom prst="rect">
            <a:avLst/>
          </a:prstGeom>
        </p:spPr>
        <p:txBody>
          <a:bodyPr lIns="0" tIns="0" rIns="0" bIns="0" rtlCol="0" anchor="t">
            <a:spAutoFit/>
          </a:bodyPr>
          <a:lstStyle/>
          <a:p>
            <a:pPr algn="l">
              <a:lnSpc>
                <a:spcPts val="10738"/>
              </a:lnSpc>
            </a:pPr>
            <a:r>
              <a:rPr lang="en-US" sz="6000" dirty="0">
                <a:solidFill>
                  <a:srgbClr val="000000"/>
                </a:solidFill>
                <a:latin typeface="Poppins Bold"/>
                <a:ea typeface="Poppins Bold"/>
                <a:cs typeface="Poppins Bold"/>
                <a:sym typeface="Poppins Bold"/>
              </a:rPr>
              <a:t>PROBLEM &amp; SOLUTION</a:t>
            </a:r>
          </a:p>
        </p:txBody>
      </p:sp>
      <p:sp>
        <p:nvSpPr>
          <p:cNvPr id="5" name="TextBox 5"/>
          <p:cNvSpPr txBox="1"/>
          <p:nvPr/>
        </p:nvSpPr>
        <p:spPr>
          <a:xfrm>
            <a:off x="9944100" y="3205483"/>
            <a:ext cx="7432875" cy="4924425"/>
          </a:xfrm>
          <a:prstGeom prst="rect">
            <a:avLst/>
          </a:prstGeom>
        </p:spPr>
        <p:txBody>
          <a:bodyPr wrap="square" lIns="0" tIns="0" rIns="0" bIns="0" rtlCol="0" anchor="t">
            <a:spAutoFit/>
          </a:bodyPr>
          <a:lstStyle/>
          <a:p>
            <a:pPr algn="just"/>
            <a:r>
              <a:rPr lang="en-US" sz="3200" b="1" i="0" u="none" strike="noStrike" dirty="0">
                <a:solidFill>
                  <a:srgbClr val="000000"/>
                </a:solidFill>
                <a:effectLst/>
                <a:latin typeface="Arial" panose="020B0604020202020204" pitchFamily="34" charset="0"/>
                <a:cs typeface="Arial" panose="020B0604020202020204" pitchFamily="34" charset="0"/>
              </a:rPr>
              <a:t>Core Issue and its resolution:</a:t>
            </a:r>
            <a:endParaRPr lang="en-US" sz="2800" b="1" dirty="0">
              <a:solidFill>
                <a:srgbClr val="1F1F1F"/>
              </a:solidFill>
              <a:latin typeface="Arial" panose="020B0604020202020204" pitchFamily="34" charset="0"/>
              <a:cs typeface="Arial" panose="020B0604020202020204" pitchFamily="34" charset="0"/>
            </a:endParaRPr>
          </a:p>
          <a:p>
            <a:pPr algn="just"/>
            <a:endParaRPr lang="en-US" sz="2800" b="1" i="0" u="none" strike="noStrike" dirty="0">
              <a:solidFill>
                <a:srgbClr val="1F1F1F"/>
              </a:solidFill>
              <a:effectLst/>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600" b="0" i="0" u="none" strike="noStrike" dirty="0">
                <a:solidFill>
                  <a:srgbClr val="000000"/>
                </a:solidFill>
                <a:effectLst/>
                <a:latin typeface="Arial" panose="020B0604020202020204" pitchFamily="34" charset="0"/>
                <a:cs typeface="Arial" panose="020B0604020202020204" pitchFamily="34" charset="0"/>
              </a:rPr>
              <a:t>Millions of people around the world suffer from psychological disorders</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600" b="0" i="0" u="none" strike="noStrike" dirty="0">
                <a:solidFill>
                  <a:srgbClr val="000000"/>
                </a:solidFill>
                <a:effectLst/>
                <a:latin typeface="Arial" panose="020B0604020202020204" pitchFamily="34" charset="0"/>
                <a:cs typeface="Arial" panose="020B0604020202020204" pitchFamily="34" charset="0"/>
              </a:rPr>
              <a:t>This app provides counselling and guidance assistance using cost effective, easy and personalized conversation</a:t>
            </a:r>
          </a:p>
          <a:p>
            <a:pPr marL="457200" indent="-457200" algn="just">
              <a:buFont typeface="Wingdings" panose="05000000000000000000" pitchFamily="2" charset="2"/>
              <a:buChar char="§"/>
            </a:pPr>
            <a:endParaRPr lang="en-US" sz="2600" dirty="0">
              <a:solidFill>
                <a:srgbClr val="000000"/>
              </a:solidFill>
              <a:latin typeface="Arial" panose="020B0604020202020204" pitchFamily="34" charset="0"/>
              <a:ea typeface="Open Sauce Light"/>
              <a:cs typeface="Arial" panose="020B0604020202020204" pitchFamily="34" charset="0"/>
              <a:sym typeface="Open Sauce Light"/>
            </a:endParaRPr>
          </a:p>
          <a:p>
            <a:pPr marL="457200" indent="-457200" algn="just">
              <a:buFont typeface="Wingdings" panose="05000000000000000000" pitchFamily="2" charset="2"/>
              <a:buChar char="§"/>
            </a:pPr>
            <a:r>
              <a:rPr lang="en-US" sz="2600" dirty="0">
                <a:solidFill>
                  <a:srgbClr val="000000"/>
                </a:solidFill>
                <a:latin typeface="Arial" panose="020B0604020202020204" pitchFamily="34" charset="0"/>
                <a:ea typeface="Open Sauce Light"/>
                <a:cs typeface="Arial" panose="020B0604020202020204" pitchFamily="34" charset="0"/>
                <a:sym typeface="Open Sauce Light"/>
              </a:rPr>
              <a:t>This app can be a viable alternative for patients who have reservations or constrained to approach doctors directly</a:t>
            </a:r>
          </a:p>
        </p:txBody>
      </p:sp>
      <p:sp>
        <p:nvSpPr>
          <p:cNvPr id="7" name="Freeform 7"/>
          <p:cNvSpPr/>
          <p:nvPr/>
        </p:nvSpPr>
        <p:spPr>
          <a:xfrm>
            <a:off x="9307106" y="3243583"/>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6" name="Freeform 3">
            <a:extLst>
              <a:ext uri="{FF2B5EF4-FFF2-40B4-BE49-F238E27FC236}">
                <a16:creationId xmlns:a16="http://schemas.microsoft.com/office/drawing/2014/main" id="{39C0FF12-0B2A-5C2C-8DAC-585AA7E880ED}"/>
              </a:ext>
            </a:extLst>
          </p:cNvPr>
          <p:cNvSpPr/>
          <p:nvPr/>
        </p:nvSpPr>
        <p:spPr>
          <a:xfrm flipH="1">
            <a:off x="1502769"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6"/>
            <a:stretch>
              <a:fillRect/>
            </a:stretch>
          </a:blipFill>
        </p:spPr>
        <p:txBody>
          <a:bodyPr/>
          <a:lstStyle/>
          <a:p>
            <a:endParaRPr lang="en-GB"/>
          </a:p>
        </p:txBody>
      </p:sp>
      <p:sp>
        <p:nvSpPr>
          <p:cNvPr id="8" name="Freeform 9">
            <a:extLst>
              <a:ext uri="{FF2B5EF4-FFF2-40B4-BE49-F238E27FC236}">
                <a16:creationId xmlns:a16="http://schemas.microsoft.com/office/drawing/2014/main" id="{3112B13C-8331-76E2-2AB1-14B54FAB5650}"/>
              </a:ext>
            </a:extLst>
          </p:cNvPr>
          <p:cNvSpPr/>
          <p:nvPr/>
        </p:nvSpPr>
        <p:spPr>
          <a:xfrm>
            <a:off x="5809515" y="1860840"/>
            <a:ext cx="1063985" cy="1037385"/>
          </a:xfrm>
          <a:custGeom>
            <a:avLst/>
            <a:gdLst/>
            <a:ahLst/>
            <a:cxnLst/>
            <a:rect l="l" t="t" r="r" b="b"/>
            <a:pathLst>
              <a:path w="1063985" h="1037385">
                <a:moveTo>
                  <a:pt x="0" y="0"/>
                </a:moveTo>
                <a:lnTo>
                  <a:pt x="1063985" y="0"/>
                </a:lnTo>
                <a:lnTo>
                  <a:pt x="1063985" y="1037385"/>
                </a:lnTo>
                <a:lnTo>
                  <a:pt x="0" y="1037385"/>
                </a:lnTo>
                <a:lnTo>
                  <a:pt x="0" y="0"/>
                </a:lnTo>
                <a:close/>
              </a:path>
            </a:pathLst>
          </a:custGeom>
          <a:blipFill>
            <a:blip r:embed="rId7"/>
            <a:stretch>
              <a:fillRect/>
            </a:stretch>
          </a:blipFill>
        </p:spPr>
        <p:txBody>
          <a:bodyPr/>
          <a:lstStyle/>
          <a:p>
            <a:endParaRPr lang="en-GB"/>
          </a:p>
        </p:txBody>
      </p:sp>
      <p:sp>
        <p:nvSpPr>
          <p:cNvPr id="13" name="Freeform 10">
            <a:extLst>
              <a:ext uri="{FF2B5EF4-FFF2-40B4-BE49-F238E27FC236}">
                <a16:creationId xmlns:a16="http://schemas.microsoft.com/office/drawing/2014/main" id="{5A4D00E3-F1DB-BA9A-8A95-37E59E5BCA67}"/>
              </a:ext>
            </a:extLst>
          </p:cNvPr>
          <p:cNvSpPr/>
          <p:nvPr/>
        </p:nvSpPr>
        <p:spPr>
          <a:xfrm>
            <a:off x="4335439" y="574873"/>
            <a:ext cx="1083693" cy="1203761"/>
          </a:xfrm>
          <a:custGeom>
            <a:avLst/>
            <a:gdLst/>
            <a:ahLst/>
            <a:cxnLst/>
            <a:rect l="l" t="t" r="r" b="b"/>
            <a:pathLst>
              <a:path w="1083693" h="1203761">
                <a:moveTo>
                  <a:pt x="0" y="0"/>
                </a:moveTo>
                <a:lnTo>
                  <a:pt x="1083692" y="0"/>
                </a:lnTo>
                <a:lnTo>
                  <a:pt x="1083692" y="1203760"/>
                </a:lnTo>
                <a:lnTo>
                  <a:pt x="0" y="1203760"/>
                </a:lnTo>
                <a:lnTo>
                  <a:pt x="0" y="0"/>
                </a:lnTo>
                <a:close/>
              </a:path>
            </a:pathLst>
          </a:custGeom>
          <a:blipFill>
            <a:blip r:embed="rId8"/>
            <a:stretch>
              <a:fillRect/>
            </a:stretch>
          </a:blipFill>
        </p:spPr>
        <p:txBody>
          <a:bodyPr/>
          <a:lstStyle/>
          <a:p>
            <a:endParaRPr lang="en-GB"/>
          </a:p>
        </p:txBody>
      </p:sp>
      <p:sp>
        <p:nvSpPr>
          <p:cNvPr id="14" name="Freeform 11">
            <a:extLst>
              <a:ext uri="{FF2B5EF4-FFF2-40B4-BE49-F238E27FC236}">
                <a16:creationId xmlns:a16="http://schemas.microsoft.com/office/drawing/2014/main" id="{CF37C394-9DED-A17C-61B8-F4272FEBFFF7}"/>
              </a:ext>
            </a:extLst>
          </p:cNvPr>
          <p:cNvSpPr/>
          <p:nvPr/>
        </p:nvSpPr>
        <p:spPr>
          <a:xfrm>
            <a:off x="914400" y="1822091"/>
            <a:ext cx="1291531" cy="1188209"/>
          </a:xfrm>
          <a:custGeom>
            <a:avLst/>
            <a:gdLst/>
            <a:ahLst/>
            <a:cxnLst/>
            <a:rect l="l" t="t" r="r" b="b"/>
            <a:pathLst>
              <a:path w="1291531" h="1188209">
                <a:moveTo>
                  <a:pt x="0" y="0"/>
                </a:moveTo>
                <a:lnTo>
                  <a:pt x="1291531" y="0"/>
                </a:lnTo>
                <a:lnTo>
                  <a:pt x="1291531" y="1188209"/>
                </a:lnTo>
                <a:lnTo>
                  <a:pt x="0" y="1188209"/>
                </a:lnTo>
                <a:lnTo>
                  <a:pt x="0" y="0"/>
                </a:lnTo>
                <a:close/>
              </a:path>
            </a:pathLst>
          </a:custGeom>
          <a:blipFill>
            <a:blip r:embed="rId9"/>
            <a:stretch>
              <a:fillRect/>
            </a:stretch>
          </a:blipFill>
        </p:spPr>
        <p:txBody>
          <a:bodyPr/>
          <a:lstStyle/>
          <a:p>
            <a:endParaRPr lang="en-GB"/>
          </a:p>
        </p:txBody>
      </p:sp>
      <p:sp>
        <p:nvSpPr>
          <p:cNvPr id="15" name="Freeform 12">
            <a:extLst>
              <a:ext uri="{FF2B5EF4-FFF2-40B4-BE49-F238E27FC236}">
                <a16:creationId xmlns:a16="http://schemas.microsoft.com/office/drawing/2014/main" id="{F1E90200-EDEC-B5AC-6FAE-1CF3793BAF2E}"/>
              </a:ext>
            </a:extLst>
          </p:cNvPr>
          <p:cNvSpPr/>
          <p:nvPr/>
        </p:nvSpPr>
        <p:spPr>
          <a:xfrm>
            <a:off x="2205931" y="574873"/>
            <a:ext cx="1450254" cy="1247218"/>
          </a:xfrm>
          <a:custGeom>
            <a:avLst/>
            <a:gdLst/>
            <a:ahLst/>
            <a:cxnLst/>
            <a:rect l="l" t="t" r="r" b="b"/>
            <a:pathLst>
              <a:path w="1450254" h="1247218">
                <a:moveTo>
                  <a:pt x="0" y="0"/>
                </a:moveTo>
                <a:lnTo>
                  <a:pt x="1450254" y="0"/>
                </a:lnTo>
                <a:lnTo>
                  <a:pt x="1450254" y="1247218"/>
                </a:lnTo>
                <a:lnTo>
                  <a:pt x="0" y="1247218"/>
                </a:lnTo>
                <a:lnTo>
                  <a:pt x="0" y="0"/>
                </a:lnTo>
                <a:close/>
              </a:path>
            </a:pathLst>
          </a:custGeom>
          <a:blipFill>
            <a:blip r:embed="rId10"/>
            <a:stretch>
              <a:fillRect/>
            </a:stretch>
          </a:blipFill>
        </p:spPr>
        <p:txBody>
          <a:bodyPr/>
          <a:lstStyle/>
          <a:p>
            <a:endParaRPr lang="en-GB"/>
          </a:p>
        </p:txBody>
      </p:sp>
      <p:sp>
        <p:nvSpPr>
          <p:cNvPr id="16" name="Freeform 3">
            <a:extLst>
              <a:ext uri="{FF2B5EF4-FFF2-40B4-BE49-F238E27FC236}">
                <a16:creationId xmlns:a16="http://schemas.microsoft.com/office/drawing/2014/main" id="{4C43AC9A-8464-4E77-B77D-F20A5B77A04E}"/>
              </a:ext>
            </a:extLst>
          </p:cNvPr>
          <p:cNvSpPr/>
          <p:nvPr/>
        </p:nvSpPr>
        <p:spPr>
          <a:xfrm flipH="1">
            <a:off x="1447800" y="2057400"/>
            <a:ext cx="8124838" cy="8229600"/>
          </a:xfrm>
          <a:custGeom>
            <a:avLst/>
            <a:gdLst/>
            <a:ahLst/>
            <a:cxnLst/>
            <a:rect l="l" t="t" r="r" b="b"/>
            <a:pathLst>
              <a:path w="8124838" h="8229600">
                <a:moveTo>
                  <a:pt x="8124838" y="0"/>
                </a:moveTo>
                <a:lnTo>
                  <a:pt x="0" y="0"/>
                </a:lnTo>
                <a:lnTo>
                  <a:pt x="0" y="8229600"/>
                </a:lnTo>
                <a:lnTo>
                  <a:pt x="8124838" y="8229600"/>
                </a:lnTo>
                <a:lnTo>
                  <a:pt x="8124838" y="0"/>
                </a:lnTo>
                <a:close/>
              </a:path>
            </a:pathLst>
          </a:custGeom>
          <a:blipFill>
            <a:blip r:embed="rId6"/>
            <a:stretch>
              <a:fillRect/>
            </a:stretch>
          </a:blipFill>
        </p:spPr>
        <p:txBody>
          <a:bodyPr/>
          <a:lstStyle/>
          <a:p>
            <a:endParaRPr lang="en-GB"/>
          </a:p>
        </p:txBody>
      </p:sp>
    </p:spTree>
    <p:extLst>
      <p:ext uri="{BB962C8B-B14F-4D97-AF65-F5344CB8AC3E}">
        <p14:creationId xmlns:p14="http://schemas.microsoft.com/office/powerpoint/2010/main" val="414937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29813">
            <a:off x="-3612141" y="5478188"/>
            <a:ext cx="12560643" cy="10231215"/>
          </a:xfrm>
          <a:custGeom>
            <a:avLst/>
            <a:gdLst/>
            <a:ahLst/>
            <a:cxnLst/>
            <a:rect l="l" t="t" r="r" b="b"/>
            <a:pathLst>
              <a:path w="12560643" h="10231215">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8305800" y="3161119"/>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8305800" y="4991100"/>
            <a:ext cx="430555" cy="430555"/>
          </a:xfrm>
          <a:custGeom>
            <a:avLst/>
            <a:gdLst/>
            <a:ahLst/>
            <a:cxnLst/>
            <a:rect l="l" t="t" r="r" b="b"/>
            <a:pathLst>
              <a:path w="430555" h="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1346624" y="1789544"/>
            <a:ext cx="6523445" cy="6707913"/>
          </a:xfrm>
          <a:custGeom>
            <a:avLst/>
            <a:gdLst/>
            <a:ahLst/>
            <a:cxnLst/>
            <a:rect l="l" t="t" r="r" b="b"/>
            <a:pathLst>
              <a:path w="6523445" h="6707913">
                <a:moveTo>
                  <a:pt x="0" y="0"/>
                </a:moveTo>
                <a:lnTo>
                  <a:pt x="6523445" y="0"/>
                </a:lnTo>
                <a:lnTo>
                  <a:pt x="6523445" y="6707912"/>
                </a:lnTo>
                <a:lnTo>
                  <a:pt x="0" y="6707912"/>
                </a:lnTo>
                <a:lnTo>
                  <a:pt x="0" y="0"/>
                </a:lnTo>
                <a:close/>
              </a:path>
            </a:pathLst>
          </a:custGeom>
          <a:blipFill>
            <a:blip r:embed="rId6"/>
            <a:stretch>
              <a:fillRect/>
            </a:stretch>
          </a:blipFill>
        </p:spPr>
        <p:txBody>
          <a:bodyPr/>
          <a:lstStyle/>
          <a:p>
            <a:endParaRPr lang="en-GB"/>
          </a:p>
        </p:txBody>
      </p:sp>
      <p:sp>
        <p:nvSpPr>
          <p:cNvPr id="11" name="TextBox 8">
            <a:extLst>
              <a:ext uri="{FF2B5EF4-FFF2-40B4-BE49-F238E27FC236}">
                <a16:creationId xmlns:a16="http://schemas.microsoft.com/office/drawing/2014/main" id="{7E59D19A-3F24-28AB-E67B-757AAF8F5D3F}"/>
              </a:ext>
            </a:extLst>
          </p:cNvPr>
          <p:cNvSpPr txBox="1"/>
          <p:nvPr/>
        </p:nvSpPr>
        <p:spPr>
          <a:xfrm>
            <a:off x="7463854" y="1057275"/>
            <a:ext cx="9795446" cy="1244571"/>
          </a:xfrm>
          <a:prstGeom prst="rect">
            <a:avLst/>
          </a:prstGeom>
        </p:spPr>
        <p:txBody>
          <a:bodyPr lIns="0" tIns="0" rIns="0" bIns="0" rtlCol="0" anchor="t">
            <a:spAutoFit/>
          </a:bodyPr>
          <a:lstStyle/>
          <a:p>
            <a:pPr algn="r">
              <a:lnSpc>
                <a:spcPts val="10738"/>
              </a:lnSpc>
            </a:pPr>
            <a:r>
              <a:rPr lang="en-US" sz="6000" dirty="0">
                <a:solidFill>
                  <a:srgbClr val="000000"/>
                </a:solidFill>
                <a:latin typeface="Poppins Bold"/>
                <a:ea typeface="Poppins Bold"/>
                <a:cs typeface="Poppins Bold"/>
                <a:sym typeface="Poppins Bold"/>
              </a:rPr>
              <a:t>REVENUE STREAMS</a:t>
            </a:r>
          </a:p>
        </p:txBody>
      </p:sp>
      <p:sp>
        <p:nvSpPr>
          <p:cNvPr id="12" name="TextBox 9">
            <a:extLst>
              <a:ext uri="{FF2B5EF4-FFF2-40B4-BE49-F238E27FC236}">
                <a16:creationId xmlns:a16="http://schemas.microsoft.com/office/drawing/2014/main" id="{74DC3C07-9DA5-8E3F-E8EB-E2A634219C53}"/>
              </a:ext>
            </a:extLst>
          </p:cNvPr>
          <p:cNvSpPr txBox="1"/>
          <p:nvPr/>
        </p:nvSpPr>
        <p:spPr>
          <a:xfrm>
            <a:off x="8991600" y="2966355"/>
            <a:ext cx="8736246" cy="4416274"/>
          </a:xfrm>
          <a:prstGeom prst="rect">
            <a:avLst/>
          </a:prstGeom>
        </p:spPr>
        <p:txBody>
          <a:bodyPr lIns="0" tIns="0" rIns="0" bIns="0" rtlCol="0" anchor="t">
            <a:spAutoFit/>
          </a:bodyPr>
          <a:lstStyle/>
          <a:p>
            <a:pPr algn="just">
              <a:lnSpc>
                <a:spcPct val="150000"/>
              </a:lnSpc>
            </a:pPr>
            <a:r>
              <a:rPr lang="en-US" sz="3200" b="1" dirty="0">
                <a:solidFill>
                  <a:srgbClr val="000000"/>
                </a:solidFill>
                <a:latin typeface="Arial" panose="020B0604020202020204" pitchFamily="34" charset="0"/>
                <a:ea typeface="Open Sauce Light"/>
                <a:cs typeface="Arial" panose="020B0604020202020204" pitchFamily="34" charset="0"/>
                <a:sym typeface="Open Sauce Light"/>
              </a:rPr>
              <a:t>Main revenue stream:</a:t>
            </a:r>
          </a:p>
          <a:p>
            <a:pPr marL="914400" lvl="1" indent="-457200" algn="just">
              <a:lnSpc>
                <a:spcPct val="150000"/>
              </a:lnSpc>
              <a:buFont typeface="Wingdings" panose="05000000000000000000" pitchFamily="2" charset="2"/>
              <a:buChar char="§"/>
            </a:pPr>
            <a:r>
              <a:rPr lang="en-US" sz="2800" dirty="0">
                <a:solidFill>
                  <a:srgbClr val="000000"/>
                </a:solidFill>
                <a:latin typeface="Arial" panose="020B0604020202020204" pitchFamily="34" charset="0"/>
                <a:cs typeface="Arial" panose="020B0604020202020204" pitchFamily="34" charset="0"/>
                <a:sym typeface="Open Sauce Light"/>
              </a:rPr>
              <a:t>Revenue from user sessions</a:t>
            </a:r>
          </a:p>
          <a:p>
            <a:pPr algn="just">
              <a:lnSpc>
                <a:spcPct val="150000"/>
              </a:lnSpc>
            </a:pPr>
            <a:endParaRPr lang="en-US" sz="2000" b="1" dirty="0">
              <a:solidFill>
                <a:srgbClr val="000000"/>
              </a:solidFill>
              <a:latin typeface="Arial" panose="020B0604020202020204" pitchFamily="34" charset="0"/>
              <a:cs typeface="Arial" panose="020B0604020202020204" pitchFamily="34" charset="0"/>
              <a:sym typeface="Open Sauce Light"/>
            </a:endParaRPr>
          </a:p>
          <a:p>
            <a:pPr algn="just">
              <a:lnSpc>
                <a:spcPct val="150000"/>
              </a:lnSpc>
            </a:pPr>
            <a:r>
              <a:rPr lang="en-US" sz="3200" b="1" dirty="0">
                <a:solidFill>
                  <a:srgbClr val="000000"/>
                </a:solidFill>
                <a:latin typeface="Arial" panose="020B0604020202020204" pitchFamily="34" charset="0"/>
                <a:cs typeface="Arial" panose="020B0604020202020204" pitchFamily="34" charset="0"/>
                <a:sym typeface="Open Sauce Light"/>
              </a:rPr>
              <a:t>Other revenue streams:</a:t>
            </a:r>
          </a:p>
          <a:p>
            <a:pPr marL="914400" lvl="1" indent="-457200" algn="just">
              <a:lnSpc>
                <a:spcPct val="150000"/>
              </a:lnSpc>
              <a:buFont typeface="Wingdings" panose="05000000000000000000" pitchFamily="2" charset="2"/>
              <a:buChar char="§"/>
            </a:pPr>
            <a:r>
              <a:rPr lang="en-US" sz="2800" dirty="0">
                <a:solidFill>
                  <a:srgbClr val="000000"/>
                </a:solidFill>
                <a:latin typeface="Arial" panose="020B0604020202020204" pitchFamily="34" charset="0"/>
                <a:cs typeface="Arial" panose="020B0604020202020204" pitchFamily="34" charset="0"/>
              </a:rPr>
              <a:t>Annual app subscription charges</a:t>
            </a:r>
          </a:p>
          <a:p>
            <a:pPr lvl="2" indent="-457200" algn="just">
              <a:lnSpc>
                <a:spcPct val="150000"/>
              </a:lnSpc>
              <a:buFont typeface="Wingdings" panose="05000000000000000000" pitchFamily="2" charset="2"/>
              <a:buChar char="§"/>
            </a:pPr>
            <a:r>
              <a:rPr lang="en-US" sz="2800" dirty="0">
                <a:solidFill>
                  <a:srgbClr val="000000"/>
                </a:solidFill>
                <a:latin typeface="Arial" panose="020B0604020202020204" pitchFamily="34" charset="0"/>
                <a:cs typeface="Arial" panose="020B0604020202020204" pitchFamily="34" charset="0"/>
              </a:rPr>
              <a:t>Advertisements from doctors and pharmacists</a:t>
            </a:r>
            <a:endParaRPr lang="en-US" sz="2800" b="1" dirty="0">
              <a:solidFill>
                <a:srgbClr val="000000"/>
              </a:solidFill>
              <a:latin typeface="Arial" panose="020B0604020202020204" pitchFamily="34" charset="0"/>
              <a:cs typeface="Arial" panose="020B0604020202020204" pitchFamily="34" charset="0"/>
              <a:sym typeface="Open Sauce Light"/>
            </a:endParaRPr>
          </a:p>
          <a:p>
            <a:pPr algn="just">
              <a:lnSpc>
                <a:spcPct val="150000"/>
              </a:lnSpc>
            </a:pPr>
            <a:endParaRPr lang="en-US" sz="2204" dirty="0">
              <a:solidFill>
                <a:srgbClr val="000000"/>
              </a:solidFill>
              <a:latin typeface="Arial" panose="020B0604020202020204" pitchFamily="34" charset="0"/>
              <a:ea typeface="Open Sauce Light"/>
              <a:cs typeface="Arial" panose="020B0604020202020204" pitchFamily="34" charset="0"/>
              <a:sym typeface="Open Sauce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721</TotalTime>
  <Words>1226</Words>
  <Application>Microsoft Office PowerPoint</Application>
  <PresentationFormat>Custom</PresentationFormat>
  <Paragraphs>215</Paragraphs>
  <Slides>24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Google Sans</vt:lpstr>
      <vt:lpstr>Arial</vt:lpstr>
      <vt:lpstr>Poppins Bold</vt:lpstr>
      <vt:lpstr>Calibri</vt:lpstr>
      <vt:lpstr>Aptos</vt:lpstr>
      <vt:lpstr>Open Sauce Bold</vt:lpstr>
      <vt:lpstr>Open Sauce</vt:lpstr>
      <vt:lpstr>Open Sauce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Srinivas n Maya</dc:creator>
  <cp:lastModifiedBy>Srinivas V</cp:lastModifiedBy>
  <cp:revision>20</cp:revision>
  <dcterms:created xsi:type="dcterms:W3CDTF">2006-08-16T00:00:00Z</dcterms:created>
  <dcterms:modified xsi:type="dcterms:W3CDTF">2024-08-04T17:19:09Z</dcterms:modified>
  <dc:identifier>DAGMt44Z2uE</dc:identifier>
</cp:coreProperties>
</file>